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8" r:id="rId1"/>
  </p:sldMasterIdLst>
  <p:sldIdLst>
    <p:sldId id="256" r:id="rId2"/>
    <p:sldId id="263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5" r:id="rId11"/>
  </p:sldIdLst>
  <p:sldSz cx="9144000" cy="6858000" type="screen4x3"/>
  <p:notesSz cx="8686800" cy="6400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0" y="3733800"/>
            <a:ext cx="7543800" cy="76200"/>
          </a:xfrm>
          <a:prstGeom prst="roundRect">
            <a:avLst/>
          </a:prstGeom>
          <a:solidFill>
            <a:srgbClr val="5268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lowchart: Delay 4"/>
          <p:cNvSpPr/>
          <p:nvPr/>
        </p:nvSpPr>
        <p:spPr>
          <a:xfrm>
            <a:off x="8266113" y="3733800"/>
            <a:ext cx="228600" cy="76200"/>
          </a:xfrm>
          <a:prstGeom prst="flowChartDelay">
            <a:avLst/>
          </a:prstGeom>
          <a:solidFill>
            <a:srgbClr val="5268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lowchart: Delay 5"/>
          <p:cNvSpPr/>
          <p:nvPr/>
        </p:nvSpPr>
        <p:spPr>
          <a:xfrm rot="10800000">
            <a:off x="685800" y="3733800"/>
            <a:ext cx="228600" cy="76200"/>
          </a:xfrm>
          <a:prstGeom prst="flowChartDelay">
            <a:avLst/>
          </a:prstGeom>
          <a:solidFill>
            <a:srgbClr val="5268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72450" y="0"/>
            <a:ext cx="9715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533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Puneet Gupta (puneet@ee.ucla.edu)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E7D8F-673A-4506-86A5-449B30BA07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8229600" cy="357188"/>
          </a:xfrm>
          <a:prstGeom prst="rect">
            <a:avLst/>
          </a:prstGeom>
          <a:gradFill>
            <a:gsLst>
              <a:gs pos="27000">
                <a:srgbClr val="526895"/>
              </a:gs>
              <a:gs pos="69000">
                <a:schemeClr val="accent1">
                  <a:tint val="44500"/>
                  <a:satMod val="160000"/>
                </a:schemeClr>
              </a:gs>
              <a:gs pos="97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186738" y="0"/>
            <a:ext cx="9572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 userDrawn="1"/>
        </p:nvSpPr>
        <p:spPr>
          <a:xfrm>
            <a:off x="0" y="6537325"/>
            <a:ext cx="4267200" cy="320675"/>
          </a:xfrm>
          <a:prstGeom prst="rect">
            <a:avLst/>
          </a:prstGeom>
          <a:gradFill>
            <a:gsLst>
              <a:gs pos="29000">
                <a:srgbClr val="526895"/>
              </a:gs>
              <a:gs pos="79000">
                <a:srgbClr val="7D8EB0"/>
              </a:gs>
              <a:gs pos="25000">
                <a:srgbClr val="526895"/>
              </a:gs>
            </a:gsLst>
            <a:lin ang="0" scaled="0"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NanoCAD Lab</a:t>
            </a:r>
          </a:p>
        </p:txBody>
      </p:sp>
      <p:sp>
        <p:nvSpPr>
          <p:cNvPr id="7" name="Pie 6"/>
          <p:cNvSpPr/>
          <p:nvPr userDrawn="1"/>
        </p:nvSpPr>
        <p:spPr>
          <a:xfrm rot="5400000">
            <a:off x="3924300" y="6157913"/>
            <a:ext cx="649288" cy="1408112"/>
          </a:xfrm>
          <a:prstGeom prst="pie">
            <a:avLst>
              <a:gd name="adj1" fmla="val 10811445"/>
              <a:gd name="adj2" fmla="val 16200000"/>
            </a:avLst>
          </a:prstGeom>
          <a:solidFill>
            <a:srgbClr val="7D8E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E2596-E97C-4F33-A4C4-2948FE45B830}" type="datetime1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656388"/>
            <a:ext cx="2835275" cy="182562"/>
          </a:xfrm>
        </p:spPr>
        <p:txBody>
          <a:bodyPr/>
          <a:lstStyle>
            <a:lvl1pPr algn="l">
              <a:defRPr sz="1300" b="1">
                <a:latin typeface="+mj-lt"/>
              </a:defRPr>
            </a:lvl1pPr>
          </a:lstStyle>
          <a:p>
            <a:pPr>
              <a:defRPr/>
            </a:pPr>
            <a:r>
              <a:rPr lang="en-US"/>
              <a:t>Puneet Gupta (puneet@ee.ucla.edu)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79913" y="6656388"/>
            <a:ext cx="381000" cy="182562"/>
          </a:xfrm>
        </p:spPr>
        <p:txBody>
          <a:bodyPr/>
          <a:lstStyle>
            <a:lvl1pPr algn="r">
              <a:defRPr sz="1300" b="1">
                <a:latin typeface="+mj-lt"/>
              </a:defRPr>
            </a:lvl1pPr>
          </a:lstStyle>
          <a:p>
            <a:pPr>
              <a:defRPr/>
            </a:pPr>
            <a:fld id="{9233E19D-64A7-4EEF-991F-C5F6DEDB89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8229600" cy="357188"/>
          </a:xfrm>
          <a:prstGeom prst="rect">
            <a:avLst/>
          </a:prstGeom>
          <a:gradFill>
            <a:gsLst>
              <a:gs pos="27000">
                <a:srgbClr val="526895"/>
              </a:gs>
              <a:gs pos="69000">
                <a:schemeClr val="accent1">
                  <a:tint val="44500"/>
                  <a:satMod val="160000"/>
                </a:schemeClr>
              </a:gs>
              <a:gs pos="97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186738" y="0"/>
            <a:ext cx="9572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 userDrawn="1"/>
        </p:nvSpPr>
        <p:spPr>
          <a:xfrm>
            <a:off x="0" y="6537325"/>
            <a:ext cx="4267200" cy="320675"/>
          </a:xfrm>
          <a:prstGeom prst="rect">
            <a:avLst/>
          </a:prstGeom>
          <a:gradFill>
            <a:gsLst>
              <a:gs pos="29000">
                <a:srgbClr val="526895"/>
              </a:gs>
              <a:gs pos="79000">
                <a:srgbClr val="7D8EB0"/>
              </a:gs>
              <a:gs pos="25000">
                <a:srgbClr val="526895"/>
              </a:gs>
            </a:gsLst>
            <a:lin ang="0" scaled="0"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NanoCAD Lab</a:t>
            </a:r>
          </a:p>
        </p:txBody>
      </p:sp>
      <p:sp>
        <p:nvSpPr>
          <p:cNvPr id="7" name="Pie 6"/>
          <p:cNvSpPr/>
          <p:nvPr userDrawn="1"/>
        </p:nvSpPr>
        <p:spPr>
          <a:xfrm rot="5400000">
            <a:off x="3924300" y="6157913"/>
            <a:ext cx="649288" cy="1408112"/>
          </a:xfrm>
          <a:prstGeom prst="pie">
            <a:avLst>
              <a:gd name="adj1" fmla="val 10811445"/>
              <a:gd name="adj2" fmla="val 16200000"/>
            </a:avLst>
          </a:prstGeom>
          <a:solidFill>
            <a:srgbClr val="7D8E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6972B-32A7-4AC5-AE6A-1786DA1D6DF5}" type="datetime1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656388"/>
            <a:ext cx="2835275" cy="182562"/>
          </a:xfrm>
        </p:spPr>
        <p:txBody>
          <a:bodyPr/>
          <a:lstStyle>
            <a:lvl1pPr algn="l">
              <a:defRPr sz="1300" b="1">
                <a:latin typeface="+mj-lt"/>
              </a:defRPr>
            </a:lvl1pPr>
          </a:lstStyle>
          <a:p>
            <a:pPr>
              <a:defRPr/>
            </a:pPr>
            <a:r>
              <a:rPr lang="en-US"/>
              <a:t>Puneet Gupta (puneet@ee.ucla.edu)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79913" y="6656388"/>
            <a:ext cx="381000" cy="182562"/>
          </a:xfrm>
        </p:spPr>
        <p:txBody>
          <a:bodyPr/>
          <a:lstStyle>
            <a:lvl1pPr algn="r">
              <a:defRPr sz="1300" b="1">
                <a:latin typeface="+mj-lt"/>
              </a:defRPr>
            </a:lvl1pPr>
          </a:lstStyle>
          <a:p>
            <a:pPr>
              <a:defRPr/>
            </a:pPr>
            <a:fld id="{82E2BFEF-C346-43FD-A8E6-0E4F08CC4E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537325"/>
            <a:ext cx="4267200" cy="320675"/>
          </a:xfrm>
          <a:prstGeom prst="rect">
            <a:avLst/>
          </a:prstGeom>
          <a:gradFill>
            <a:gsLst>
              <a:gs pos="29000">
                <a:srgbClr val="526895"/>
              </a:gs>
              <a:gs pos="79000">
                <a:srgbClr val="7D8EB0"/>
              </a:gs>
              <a:gs pos="25000">
                <a:srgbClr val="526895"/>
              </a:gs>
            </a:gsLst>
            <a:lin ang="0" scaled="0"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NanoCAD Lab</a:t>
            </a:r>
          </a:p>
        </p:txBody>
      </p:sp>
      <p:sp>
        <p:nvSpPr>
          <p:cNvPr id="5" name="Pie 4"/>
          <p:cNvSpPr/>
          <p:nvPr/>
        </p:nvSpPr>
        <p:spPr>
          <a:xfrm rot="5400000">
            <a:off x="3924300" y="6157913"/>
            <a:ext cx="649288" cy="1408112"/>
          </a:xfrm>
          <a:prstGeom prst="pie">
            <a:avLst>
              <a:gd name="adj1" fmla="val 10811445"/>
              <a:gd name="adj2" fmla="val 16200000"/>
            </a:avLst>
          </a:prstGeom>
          <a:solidFill>
            <a:srgbClr val="7D8E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229600" cy="357188"/>
          </a:xfrm>
          <a:prstGeom prst="rect">
            <a:avLst/>
          </a:prstGeom>
          <a:gradFill>
            <a:gsLst>
              <a:gs pos="27000">
                <a:srgbClr val="526895"/>
              </a:gs>
              <a:gs pos="69000">
                <a:schemeClr val="accent1">
                  <a:tint val="44500"/>
                  <a:satMod val="160000"/>
                </a:schemeClr>
              </a:gs>
              <a:gs pos="97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86738" y="0"/>
            <a:ext cx="9572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rgbClr val="526895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/>
          <a:lstStyle>
            <a:lvl1pPr>
              <a:buClr>
                <a:srgbClr val="526895"/>
              </a:buClr>
              <a:defRPr sz="2600">
                <a:solidFill>
                  <a:srgbClr val="526895"/>
                </a:solidFill>
                <a:latin typeface="Arial" pitchFamily="34" charset="0"/>
                <a:cs typeface="Arial" pitchFamily="34" charset="0"/>
              </a:defRPr>
            </a:lvl1pPr>
            <a:lvl2pPr>
              <a:buClr>
                <a:srgbClr val="526895"/>
              </a:buClr>
              <a:defRPr>
                <a:solidFill>
                  <a:srgbClr val="526895"/>
                </a:solidFill>
              </a:defRPr>
            </a:lvl2pPr>
            <a:lvl3pPr>
              <a:defRPr>
                <a:solidFill>
                  <a:srgbClr val="526895"/>
                </a:solidFill>
              </a:defRPr>
            </a:lvl3pPr>
            <a:lvl4pPr>
              <a:defRPr>
                <a:solidFill>
                  <a:srgbClr val="526895"/>
                </a:solidFill>
              </a:defRPr>
            </a:lvl4pPr>
            <a:lvl5pPr>
              <a:defRPr>
                <a:solidFill>
                  <a:srgbClr val="526895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0"/>
            <a:ext cx="1981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F5384-8B6F-4F0C-B322-2C50B5EB47A5}" type="datetime1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656388"/>
            <a:ext cx="2835275" cy="182562"/>
          </a:xfrm>
        </p:spPr>
        <p:txBody>
          <a:bodyPr/>
          <a:lstStyle>
            <a:lvl1pPr algn="l">
              <a:defRPr sz="1300" b="1">
                <a:latin typeface="+mj-lt"/>
              </a:defRPr>
            </a:lvl1pPr>
          </a:lstStyle>
          <a:p>
            <a:pPr>
              <a:defRPr/>
            </a:pPr>
            <a:r>
              <a:rPr lang="en-US"/>
              <a:t>Puneet Gupta (puneet@ee.ucla.edu)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79913" y="6656388"/>
            <a:ext cx="381000" cy="182562"/>
          </a:xfrm>
        </p:spPr>
        <p:txBody>
          <a:bodyPr/>
          <a:lstStyle>
            <a:lvl1pPr algn="r">
              <a:defRPr sz="1300" b="1">
                <a:latin typeface="+mj-lt"/>
              </a:defRPr>
            </a:lvl1pPr>
          </a:lstStyle>
          <a:p>
            <a:pPr>
              <a:defRPr/>
            </a:pPr>
            <a:fld id="{81E2534A-C3C6-45BA-BAB4-1F942DE5F0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8229600" cy="357188"/>
          </a:xfrm>
          <a:prstGeom prst="rect">
            <a:avLst/>
          </a:prstGeom>
          <a:gradFill>
            <a:gsLst>
              <a:gs pos="27000">
                <a:srgbClr val="526895"/>
              </a:gs>
              <a:gs pos="69000">
                <a:schemeClr val="accent1">
                  <a:tint val="44500"/>
                  <a:satMod val="160000"/>
                </a:schemeClr>
              </a:gs>
              <a:gs pos="97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186738" y="0"/>
            <a:ext cx="9572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 userDrawn="1"/>
        </p:nvSpPr>
        <p:spPr>
          <a:xfrm>
            <a:off x="0" y="6537325"/>
            <a:ext cx="4267200" cy="320675"/>
          </a:xfrm>
          <a:prstGeom prst="rect">
            <a:avLst/>
          </a:prstGeom>
          <a:gradFill>
            <a:gsLst>
              <a:gs pos="29000">
                <a:srgbClr val="526895"/>
              </a:gs>
              <a:gs pos="79000">
                <a:srgbClr val="7D8EB0"/>
              </a:gs>
              <a:gs pos="25000">
                <a:srgbClr val="526895"/>
              </a:gs>
            </a:gsLst>
            <a:lin ang="0" scaled="0"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NanoCAD Lab</a:t>
            </a:r>
          </a:p>
        </p:txBody>
      </p:sp>
      <p:sp>
        <p:nvSpPr>
          <p:cNvPr id="7" name="Pie 6"/>
          <p:cNvSpPr/>
          <p:nvPr userDrawn="1"/>
        </p:nvSpPr>
        <p:spPr>
          <a:xfrm rot="5400000">
            <a:off x="3924300" y="6157913"/>
            <a:ext cx="649288" cy="1408112"/>
          </a:xfrm>
          <a:prstGeom prst="pie">
            <a:avLst>
              <a:gd name="adj1" fmla="val 10811445"/>
              <a:gd name="adj2" fmla="val 16200000"/>
            </a:avLst>
          </a:prstGeom>
          <a:solidFill>
            <a:srgbClr val="7D8E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6E3E9-AE3D-4BE7-BDBE-83861C75FB2F}" type="datetime1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656388"/>
            <a:ext cx="2835275" cy="182562"/>
          </a:xfrm>
        </p:spPr>
        <p:txBody>
          <a:bodyPr/>
          <a:lstStyle>
            <a:lvl1pPr algn="l">
              <a:defRPr sz="1300" b="1">
                <a:latin typeface="+mj-lt"/>
              </a:defRPr>
            </a:lvl1pPr>
          </a:lstStyle>
          <a:p>
            <a:pPr>
              <a:defRPr/>
            </a:pPr>
            <a:r>
              <a:rPr lang="en-US"/>
              <a:t>Puneet Gupta (puneet@ee.ucla.edu)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79913" y="6656388"/>
            <a:ext cx="381000" cy="182562"/>
          </a:xfrm>
        </p:spPr>
        <p:txBody>
          <a:bodyPr/>
          <a:lstStyle>
            <a:lvl1pPr algn="r">
              <a:defRPr sz="1300" b="1">
                <a:latin typeface="+mj-lt"/>
              </a:defRPr>
            </a:lvl1pPr>
          </a:lstStyle>
          <a:p>
            <a:pPr>
              <a:defRPr/>
            </a:pPr>
            <a:fld id="{665656F0-74D6-40EC-971A-9ABF270858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8229600" cy="357188"/>
          </a:xfrm>
          <a:prstGeom prst="rect">
            <a:avLst/>
          </a:prstGeom>
          <a:gradFill>
            <a:gsLst>
              <a:gs pos="27000">
                <a:srgbClr val="526895"/>
              </a:gs>
              <a:gs pos="69000">
                <a:schemeClr val="accent1">
                  <a:tint val="44500"/>
                  <a:satMod val="160000"/>
                </a:schemeClr>
              </a:gs>
              <a:gs pos="97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186738" y="0"/>
            <a:ext cx="9572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0" y="6537325"/>
            <a:ext cx="4267200" cy="320675"/>
          </a:xfrm>
          <a:prstGeom prst="rect">
            <a:avLst/>
          </a:prstGeom>
          <a:gradFill>
            <a:gsLst>
              <a:gs pos="29000">
                <a:srgbClr val="526895"/>
              </a:gs>
              <a:gs pos="79000">
                <a:srgbClr val="7D8EB0"/>
              </a:gs>
              <a:gs pos="25000">
                <a:srgbClr val="526895"/>
              </a:gs>
            </a:gsLst>
            <a:lin ang="0" scaled="0"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NanoCAD Lab</a:t>
            </a:r>
          </a:p>
        </p:txBody>
      </p:sp>
      <p:sp>
        <p:nvSpPr>
          <p:cNvPr id="8" name="Pie 7"/>
          <p:cNvSpPr/>
          <p:nvPr userDrawn="1"/>
        </p:nvSpPr>
        <p:spPr>
          <a:xfrm rot="5400000">
            <a:off x="3924300" y="6157913"/>
            <a:ext cx="649288" cy="1408112"/>
          </a:xfrm>
          <a:prstGeom prst="pie">
            <a:avLst>
              <a:gd name="adj1" fmla="val 10811445"/>
              <a:gd name="adj2" fmla="val 16200000"/>
            </a:avLst>
          </a:prstGeom>
          <a:solidFill>
            <a:srgbClr val="7D8E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DB6B6-464B-40AD-B6DA-CBE2A587524C}" type="datetime1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656388"/>
            <a:ext cx="2835275" cy="182562"/>
          </a:xfrm>
        </p:spPr>
        <p:txBody>
          <a:bodyPr/>
          <a:lstStyle>
            <a:lvl1pPr algn="l">
              <a:defRPr sz="1300" b="1">
                <a:latin typeface="+mj-lt"/>
              </a:defRPr>
            </a:lvl1pPr>
          </a:lstStyle>
          <a:p>
            <a:pPr>
              <a:defRPr/>
            </a:pPr>
            <a:r>
              <a:rPr lang="en-US"/>
              <a:t>Puneet Gupta (puneet@ee.ucla.edu)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79913" y="6656388"/>
            <a:ext cx="381000" cy="182562"/>
          </a:xfrm>
        </p:spPr>
        <p:txBody>
          <a:bodyPr/>
          <a:lstStyle>
            <a:lvl1pPr algn="r">
              <a:defRPr sz="1300" b="1">
                <a:latin typeface="+mj-lt"/>
              </a:defRPr>
            </a:lvl1pPr>
          </a:lstStyle>
          <a:p>
            <a:pPr>
              <a:defRPr/>
            </a:pPr>
            <a:fld id="{37D948B5-9EC1-4F37-8A09-0D337D706A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8229600" cy="357188"/>
          </a:xfrm>
          <a:prstGeom prst="rect">
            <a:avLst/>
          </a:prstGeom>
          <a:gradFill>
            <a:gsLst>
              <a:gs pos="27000">
                <a:srgbClr val="526895"/>
              </a:gs>
              <a:gs pos="69000">
                <a:schemeClr val="accent1">
                  <a:tint val="44500"/>
                  <a:satMod val="160000"/>
                </a:schemeClr>
              </a:gs>
              <a:gs pos="97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186738" y="0"/>
            <a:ext cx="9572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0" y="6537325"/>
            <a:ext cx="4267200" cy="320675"/>
          </a:xfrm>
          <a:prstGeom prst="rect">
            <a:avLst/>
          </a:prstGeom>
          <a:gradFill>
            <a:gsLst>
              <a:gs pos="29000">
                <a:srgbClr val="526895"/>
              </a:gs>
              <a:gs pos="79000">
                <a:srgbClr val="7D8EB0"/>
              </a:gs>
              <a:gs pos="25000">
                <a:srgbClr val="526895"/>
              </a:gs>
            </a:gsLst>
            <a:lin ang="0" scaled="0"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NanoCAD Lab</a:t>
            </a:r>
          </a:p>
        </p:txBody>
      </p:sp>
      <p:sp>
        <p:nvSpPr>
          <p:cNvPr id="10" name="Pie 9"/>
          <p:cNvSpPr/>
          <p:nvPr userDrawn="1"/>
        </p:nvSpPr>
        <p:spPr>
          <a:xfrm rot="5400000">
            <a:off x="3924300" y="6157913"/>
            <a:ext cx="649288" cy="1408112"/>
          </a:xfrm>
          <a:prstGeom prst="pie">
            <a:avLst>
              <a:gd name="adj1" fmla="val 10811445"/>
              <a:gd name="adj2" fmla="val 16200000"/>
            </a:avLst>
          </a:prstGeom>
          <a:solidFill>
            <a:srgbClr val="7D8E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C43AF-D1A2-4234-AA37-A5AFE4B88F31}" type="datetime1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656388"/>
            <a:ext cx="2835275" cy="182562"/>
          </a:xfrm>
        </p:spPr>
        <p:txBody>
          <a:bodyPr/>
          <a:lstStyle>
            <a:lvl1pPr algn="l">
              <a:defRPr sz="1300" b="1">
                <a:latin typeface="+mj-lt"/>
              </a:defRPr>
            </a:lvl1pPr>
          </a:lstStyle>
          <a:p>
            <a:pPr>
              <a:defRPr/>
            </a:pPr>
            <a:r>
              <a:rPr lang="en-US"/>
              <a:t>Puneet Gupta (puneet@ee.ucla.edu)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79913" y="6656388"/>
            <a:ext cx="381000" cy="182562"/>
          </a:xfrm>
        </p:spPr>
        <p:txBody>
          <a:bodyPr/>
          <a:lstStyle>
            <a:lvl1pPr algn="r">
              <a:defRPr sz="1300" b="1">
                <a:latin typeface="+mj-lt"/>
              </a:defRPr>
            </a:lvl1pPr>
          </a:lstStyle>
          <a:p>
            <a:pPr>
              <a:defRPr/>
            </a:pPr>
            <a:fld id="{0C8E6372-E8AE-4C73-A58C-807A36BCF8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8229600" cy="357188"/>
          </a:xfrm>
          <a:prstGeom prst="rect">
            <a:avLst/>
          </a:prstGeom>
          <a:gradFill>
            <a:gsLst>
              <a:gs pos="27000">
                <a:srgbClr val="526895"/>
              </a:gs>
              <a:gs pos="69000">
                <a:schemeClr val="accent1">
                  <a:tint val="44500"/>
                  <a:satMod val="160000"/>
                </a:schemeClr>
              </a:gs>
              <a:gs pos="97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186738" y="0"/>
            <a:ext cx="9572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0" y="6537325"/>
            <a:ext cx="4267200" cy="320675"/>
          </a:xfrm>
          <a:prstGeom prst="rect">
            <a:avLst/>
          </a:prstGeom>
          <a:gradFill>
            <a:gsLst>
              <a:gs pos="29000">
                <a:srgbClr val="526895"/>
              </a:gs>
              <a:gs pos="79000">
                <a:srgbClr val="7D8EB0"/>
              </a:gs>
              <a:gs pos="25000">
                <a:srgbClr val="526895"/>
              </a:gs>
            </a:gsLst>
            <a:lin ang="0" scaled="0"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NanoCAD Lab</a:t>
            </a:r>
          </a:p>
        </p:txBody>
      </p:sp>
      <p:sp>
        <p:nvSpPr>
          <p:cNvPr id="6" name="Pie 5"/>
          <p:cNvSpPr/>
          <p:nvPr userDrawn="1"/>
        </p:nvSpPr>
        <p:spPr>
          <a:xfrm rot="5400000">
            <a:off x="3924300" y="6157913"/>
            <a:ext cx="649288" cy="1408112"/>
          </a:xfrm>
          <a:prstGeom prst="pie">
            <a:avLst>
              <a:gd name="adj1" fmla="val 10811445"/>
              <a:gd name="adj2" fmla="val 16200000"/>
            </a:avLst>
          </a:prstGeom>
          <a:solidFill>
            <a:srgbClr val="7D8E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E14CA-F1FD-41FA-B4F7-971F192EFC17}" type="datetime1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656388"/>
            <a:ext cx="2835275" cy="182562"/>
          </a:xfrm>
        </p:spPr>
        <p:txBody>
          <a:bodyPr/>
          <a:lstStyle>
            <a:lvl1pPr algn="l">
              <a:defRPr sz="1300" b="1">
                <a:latin typeface="+mj-lt"/>
              </a:defRPr>
            </a:lvl1pPr>
          </a:lstStyle>
          <a:p>
            <a:pPr>
              <a:defRPr/>
            </a:pPr>
            <a:r>
              <a:rPr lang="en-US"/>
              <a:t>Puneet Gupta (puneet@ee.ucla.edu)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79913" y="6656388"/>
            <a:ext cx="381000" cy="182562"/>
          </a:xfrm>
        </p:spPr>
        <p:txBody>
          <a:bodyPr/>
          <a:lstStyle>
            <a:lvl1pPr algn="r">
              <a:defRPr sz="1300" b="1">
                <a:latin typeface="+mj-lt"/>
              </a:defRPr>
            </a:lvl1pPr>
          </a:lstStyle>
          <a:p>
            <a:pPr>
              <a:defRPr/>
            </a:pPr>
            <a:fld id="{61B4271D-25DB-4712-8BD1-3EAF7E7E7B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8229600" cy="357188"/>
          </a:xfrm>
          <a:prstGeom prst="rect">
            <a:avLst/>
          </a:prstGeom>
          <a:gradFill>
            <a:gsLst>
              <a:gs pos="27000">
                <a:srgbClr val="526895"/>
              </a:gs>
              <a:gs pos="69000">
                <a:schemeClr val="accent1">
                  <a:tint val="44500"/>
                  <a:satMod val="160000"/>
                </a:schemeClr>
              </a:gs>
              <a:gs pos="97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3" name="Picture 7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186738" y="0"/>
            <a:ext cx="9572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ie 3"/>
          <p:cNvSpPr/>
          <p:nvPr userDrawn="1"/>
        </p:nvSpPr>
        <p:spPr>
          <a:xfrm rot="5400000">
            <a:off x="3924300" y="6157913"/>
            <a:ext cx="649288" cy="1408112"/>
          </a:xfrm>
          <a:prstGeom prst="pie">
            <a:avLst>
              <a:gd name="adj1" fmla="val 10811445"/>
              <a:gd name="adj2" fmla="val 16200000"/>
            </a:avLst>
          </a:prstGeom>
          <a:solidFill>
            <a:srgbClr val="7D8E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6537960"/>
            <a:ext cx="4267200" cy="369332"/>
          </a:xfrm>
          <a:prstGeom prst="rect">
            <a:avLst/>
          </a:prstGeom>
          <a:gradFill>
            <a:gsLst>
              <a:gs pos="29000">
                <a:srgbClr val="526895"/>
              </a:gs>
              <a:gs pos="79000">
                <a:srgbClr val="526895">
                  <a:alpha val="75000"/>
                </a:srgbClr>
              </a:gs>
              <a:gs pos="25000">
                <a:srgbClr val="526895"/>
              </a:gs>
            </a:gsLst>
            <a:lin ang="0" scaled="0"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NanoCAD Lab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46111-C10B-47A1-9F68-86700080926A}" type="datetime1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675438"/>
            <a:ext cx="2835275" cy="182562"/>
          </a:xfrm>
        </p:spPr>
        <p:txBody>
          <a:bodyPr/>
          <a:lstStyle>
            <a:lvl1pPr algn="l">
              <a:defRPr sz="1300" b="1">
                <a:latin typeface="+mj-lt"/>
              </a:defRPr>
            </a:lvl1pPr>
          </a:lstStyle>
          <a:p>
            <a:pPr>
              <a:defRPr/>
            </a:pPr>
            <a:r>
              <a:rPr lang="en-US"/>
              <a:t>Puneet Gupta (puneet@ee.ucla.edu)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79913" y="6675438"/>
            <a:ext cx="381000" cy="136525"/>
          </a:xfrm>
        </p:spPr>
        <p:txBody>
          <a:bodyPr/>
          <a:lstStyle>
            <a:lvl1pPr algn="r">
              <a:defRPr sz="1300" b="1">
                <a:latin typeface="+mj-lt"/>
              </a:defRPr>
            </a:lvl1pPr>
          </a:lstStyle>
          <a:p>
            <a:pPr>
              <a:defRPr/>
            </a:pPr>
            <a:fld id="{A5663ACF-3903-491B-ABD8-C0A0FD995D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8229600" cy="357188"/>
          </a:xfrm>
          <a:prstGeom prst="rect">
            <a:avLst/>
          </a:prstGeom>
          <a:gradFill>
            <a:gsLst>
              <a:gs pos="27000">
                <a:srgbClr val="526895"/>
              </a:gs>
              <a:gs pos="69000">
                <a:schemeClr val="accent1">
                  <a:tint val="44500"/>
                  <a:satMod val="160000"/>
                </a:schemeClr>
              </a:gs>
              <a:gs pos="97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186738" y="0"/>
            <a:ext cx="9572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0" y="6537325"/>
            <a:ext cx="4267200" cy="320675"/>
          </a:xfrm>
          <a:prstGeom prst="rect">
            <a:avLst/>
          </a:prstGeom>
          <a:gradFill>
            <a:gsLst>
              <a:gs pos="29000">
                <a:srgbClr val="526895"/>
              </a:gs>
              <a:gs pos="79000">
                <a:srgbClr val="7D8EB0"/>
              </a:gs>
              <a:gs pos="25000">
                <a:srgbClr val="526895"/>
              </a:gs>
            </a:gsLst>
            <a:lin ang="0" scaled="0"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NanoCAD Lab</a:t>
            </a:r>
          </a:p>
        </p:txBody>
      </p:sp>
      <p:sp>
        <p:nvSpPr>
          <p:cNvPr id="8" name="Pie 7"/>
          <p:cNvSpPr/>
          <p:nvPr userDrawn="1"/>
        </p:nvSpPr>
        <p:spPr>
          <a:xfrm rot="5400000">
            <a:off x="3924300" y="6157913"/>
            <a:ext cx="649288" cy="1408112"/>
          </a:xfrm>
          <a:prstGeom prst="pie">
            <a:avLst>
              <a:gd name="adj1" fmla="val 10811445"/>
              <a:gd name="adj2" fmla="val 16200000"/>
            </a:avLst>
          </a:prstGeom>
          <a:solidFill>
            <a:srgbClr val="7D8E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22260-A5E6-4E03-924E-B8DACBA7A9C0}" type="datetime1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656388"/>
            <a:ext cx="2835275" cy="182562"/>
          </a:xfrm>
        </p:spPr>
        <p:txBody>
          <a:bodyPr/>
          <a:lstStyle>
            <a:lvl1pPr algn="l">
              <a:defRPr sz="1300" b="1">
                <a:latin typeface="+mj-lt"/>
              </a:defRPr>
            </a:lvl1pPr>
          </a:lstStyle>
          <a:p>
            <a:pPr>
              <a:defRPr/>
            </a:pPr>
            <a:r>
              <a:rPr lang="en-US"/>
              <a:t>Puneet Gupta (puneet@ee.ucla.edu)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79913" y="6656388"/>
            <a:ext cx="381000" cy="182562"/>
          </a:xfrm>
        </p:spPr>
        <p:txBody>
          <a:bodyPr/>
          <a:lstStyle>
            <a:lvl1pPr algn="r">
              <a:defRPr sz="1300" b="1">
                <a:latin typeface="+mj-lt"/>
              </a:defRPr>
            </a:lvl1pPr>
          </a:lstStyle>
          <a:p>
            <a:pPr>
              <a:defRPr/>
            </a:pPr>
            <a:fld id="{5AF295ED-5A46-4B54-9C86-A3876B3379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8229600" cy="357188"/>
          </a:xfrm>
          <a:prstGeom prst="rect">
            <a:avLst/>
          </a:prstGeom>
          <a:gradFill>
            <a:gsLst>
              <a:gs pos="27000">
                <a:srgbClr val="526895"/>
              </a:gs>
              <a:gs pos="69000">
                <a:schemeClr val="accent1">
                  <a:tint val="44500"/>
                  <a:satMod val="160000"/>
                </a:schemeClr>
              </a:gs>
              <a:gs pos="97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186738" y="0"/>
            <a:ext cx="9572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0" y="6537325"/>
            <a:ext cx="4267200" cy="320675"/>
          </a:xfrm>
          <a:prstGeom prst="rect">
            <a:avLst/>
          </a:prstGeom>
          <a:gradFill>
            <a:gsLst>
              <a:gs pos="29000">
                <a:srgbClr val="526895"/>
              </a:gs>
              <a:gs pos="79000">
                <a:srgbClr val="7D8EB0"/>
              </a:gs>
              <a:gs pos="25000">
                <a:srgbClr val="526895"/>
              </a:gs>
            </a:gsLst>
            <a:lin ang="0" scaled="0"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NanoCAD Lab</a:t>
            </a:r>
          </a:p>
        </p:txBody>
      </p:sp>
      <p:sp>
        <p:nvSpPr>
          <p:cNvPr id="8" name="Pie 7"/>
          <p:cNvSpPr/>
          <p:nvPr userDrawn="1"/>
        </p:nvSpPr>
        <p:spPr>
          <a:xfrm rot="5400000">
            <a:off x="3924300" y="6157913"/>
            <a:ext cx="649288" cy="1408112"/>
          </a:xfrm>
          <a:prstGeom prst="pie">
            <a:avLst>
              <a:gd name="adj1" fmla="val 10811445"/>
              <a:gd name="adj2" fmla="val 16200000"/>
            </a:avLst>
          </a:prstGeom>
          <a:solidFill>
            <a:srgbClr val="7D8E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63C1A-67C1-4EE7-AB27-D537F3E290E0}" type="datetime1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656388"/>
            <a:ext cx="2835275" cy="182562"/>
          </a:xfrm>
        </p:spPr>
        <p:txBody>
          <a:bodyPr/>
          <a:lstStyle>
            <a:lvl1pPr algn="l">
              <a:defRPr sz="1300" b="1">
                <a:latin typeface="+mj-lt"/>
              </a:defRPr>
            </a:lvl1pPr>
          </a:lstStyle>
          <a:p>
            <a:pPr>
              <a:defRPr/>
            </a:pPr>
            <a:r>
              <a:rPr lang="en-US"/>
              <a:t>Puneet Gupta (puneet@ee.ucla.edu)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79913" y="6656388"/>
            <a:ext cx="381000" cy="182562"/>
          </a:xfrm>
        </p:spPr>
        <p:txBody>
          <a:bodyPr/>
          <a:lstStyle>
            <a:lvl1pPr algn="r">
              <a:defRPr sz="1300" b="1">
                <a:latin typeface="+mj-lt"/>
              </a:defRPr>
            </a:lvl1pPr>
          </a:lstStyle>
          <a:p>
            <a:pPr>
              <a:defRPr/>
            </a:pPr>
            <a:fld id="{0FD65AA1-482C-453B-9CA6-8FCC546A75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81000"/>
            <a:ext cx="8229600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D4D411C-5FFB-4D79-87F4-CFCA4FE57279}" type="datetime1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0" y="6629400"/>
            <a:ext cx="14478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Times" pitchFamily="18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Puneet Gupta (puneet@ee.ucla.edu)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800" y="6629400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31920C2-C378-4272-AE4C-50B3CA5D96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8" r:id="rId1"/>
    <p:sldLayoutId id="2147484259" r:id="rId2"/>
    <p:sldLayoutId id="2147484260" r:id="rId3"/>
    <p:sldLayoutId id="2147484261" r:id="rId4"/>
    <p:sldLayoutId id="2147484262" r:id="rId5"/>
    <p:sldLayoutId id="2147484263" r:id="rId6"/>
    <p:sldLayoutId id="2147484264" r:id="rId7"/>
    <p:sldLayoutId id="2147484265" r:id="rId8"/>
    <p:sldLayoutId id="2147484266" r:id="rId9"/>
    <p:sldLayoutId id="2147484267" r:id="rId10"/>
    <p:sldLayoutId id="2147484268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526895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26895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26895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26895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26895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26895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26895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26895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26895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rgbClr val="526895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526895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526895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526895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526895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9.wmf"/><Relationship Id="rId3" Type="http://schemas.openxmlformats.org/officeDocument/2006/relationships/image" Target="../media/image11.png"/><Relationship Id="rId7" Type="http://schemas.openxmlformats.org/officeDocument/2006/relationships/image" Target="../media/image6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Memristor</a:t>
            </a:r>
            <a:r>
              <a:rPr lang="en-US" dirty="0" smtClean="0"/>
              <a:t> in Learning Neural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Shaodi Wang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Puneet Gupta (puneet@ee.ucla.edu)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05E7D8F-673A-4506-86A5-449B30BA07F7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4763" y="60960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Parts of slides from </a:t>
            </a:r>
            <a:r>
              <a:rPr lang="en-US" dirty="0" err="1"/>
              <a:t>Elham</a:t>
            </a:r>
            <a:r>
              <a:rPr lang="en-US" dirty="0"/>
              <a:t> </a:t>
            </a:r>
            <a:r>
              <a:rPr lang="en-US" dirty="0" err="1" smtClean="0"/>
              <a:t>Zamanidoost</a:t>
            </a:r>
            <a:r>
              <a:rPr lang="en-US" dirty="0" smtClean="0"/>
              <a:t> and </a:t>
            </a:r>
            <a:r>
              <a:rPr lang="en-US" dirty="0" err="1" smtClean="0"/>
              <a:t>Ligang</a:t>
            </a:r>
            <a:r>
              <a:rPr lang="en-US" dirty="0" smtClean="0"/>
              <a:t> </a:t>
            </a:r>
            <a:r>
              <a:rPr lang="en-US" dirty="0" err="1" smtClean="0"/>
              <a:t>Gao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38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Shaodi</a:t>
            </a:r>
            <a:r>
              <a:rPr lang="en-US" dirty="0"/>
              <a:t> Wang (shaodiwang@ucla.edu)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2534A-C3C6-45BA-BAB4-1F942DE5F04C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5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Shaodi</a:t>
            </a:r>
            <a:r>
              <a:rPr lang="en-US" dirty="0"/>
              <a:t> Wang (shaodiwang@ucla.edu)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2534A-C3C6-45BA-BAB4-1F942DE5F04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3086100"/>
            <a:ext cx="4520718" cy="331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243" y="3124200"/>
            <a:ext cx="4251994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2500023" y="1215635"/>
            <a:ext cx="4322728" cy="1687795"/>
            <a:chOff x="4555947" y="762000"/>
            <a:chExt cx="4322728" cy="1687795"/>
          </a:xfrm>
        </p:grpSpPr>
        <p:sp>
          <p:nvSpPr>
            <p:cNvPr id="11" name="직사각형 332"/>
            <p:cNvSpPr>
              <a:spLocks noChangeArrowheads="1"/>
            </p:cNvSpPr>
            <p:nvPr/>
          </p:nvSpPr>
          <p:spPr bwMode="auto">
            <a:xfrm>
              <a:off x="4555949" y="1110031"/>
              <a:ext cx="998017" cy="166310"/>
            </a:xfrm>
            <a:prstGeom prst="rect">
              <a:avLst/>
            </a:prstGeom>
            <a:solidFill>
              <a:srgbClr val="C00000"/>
            </a:solidFill>
            <a:ln w="254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kumimoji="0" lang="en-US" altLang="ko-KR" sz="1200" b="1" dirty="0" smtClean="0">
                  <a:solidFill>
                    <a:srgbClr val="FFFFFF"/>
                  </a:solidFill>
                  <a:latin typeface="Arial" charset="0"/>
                  <a:ea typeface="Arial Unicode MS" pitchFamily="34" charset="-122"/>
                  <a:cs typeface="Arial" charset="0"/>
                </a:rPr>
                <a:t>Ag</a:t>
              </a:r>
              <a:endParaRPr kumimoji="0" lang="ko-KR" altLang="en-US" sz="1200" b="1" dirty="0">
                <a:solidFill>
                  <a:srgbClr val="FFFFFF"/>
                </a:solidFill>
                <a:latin typeface="Arial" charset="0"/>
                <a:ea typeface="Arial Unicode MS" pitchFamily="34" charset="-122"/>
                <a:cs typeface="Arial" charset="0"/>
              </a:endParaRPr>
            </a:p>
          </p:txBody>
        </p:sp>
        <p:sp>
          <p:nvSpPr>
            <p:cNvPr id="12" name="직사각형 333"/>
            <p:cNvSpPr>
              <a:spLocks noChangeArrowheads="1"/>
            </p:cNvSpPr>
            <p:nvPr/>
          </p:nvSpPr>
          <p:spPr bwMode="auto">
            <a:xfrm>
              <a:off x="4555949" y="1274777"/>
              <a:ext cx="997152" cy="870939"/>
            </a:xfrm>
            <a:prstGeom prst="rect">
              <a:avLst/>
            </a:prstGeom>
            <a:solidFill>
              <a:srgbClr val="FFC000"/>
            </a:solidFill>
            <a:ln w="254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kumimoji="0" lang="ko-KR" altLang="en-US" sz="2400" dirty="0">
                <a:solidFill>
                  <a:srgbClr val="002060"/>
                </a:solidFill>
                <a:latin typeface="Arial" charset="0"/>
                <a:ea typeface="Arial Unicode MS" pitchFamily="34" charset="-122"/>
                <a:cs typeface="Arial" charset="0"/>
              </a:endParaRPr>
            </a:p>
          </p:txBody>
        </p:sp>
        <p:sp>
          <p:nvSpPr>
            <p:cNvPr id="13" name="직사각형 334"/>
            <p:cNvSpPr>
              <a:spLocks noChangeArrowheads="1"/>
            </p:cNvSpPr>
            <p:nvPr/>
          </p:nvSpPr>
          <p:spPr bwMode="auto">
            <a:xfrm>
              <a:off x="4555947" y="2126007"/>
              <a:ext cx="998017" cy="167664"/>
            </a:xfrm>
            <a:prstGeom prst="rect">
              <a:avLst/>
            </a:prstGeom>
            <a:solidFill>
              <a:srgbClr val="8000FF"/>
            </a:solidFill>
            <a:ln w="254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altLang="ko-KR" sz="1200" b="1" dirty="0" err="1" smtClean="0">
                  <a:solidFill>
                    <a:schemeClr val="bg1"/>
                  </a:solidFill>
                  <a:latin typeface="Arial" charset="0"/>
                  <a:ea typeface="Arial Unicode MS" pitchFamily="34" charset="-122"/>
                  <a:cs typeface="Arial" charset="0"/>
                </a:rPr>
                <a:t>Pt</a:t>
              </a:r>
              <a:endParaRPr kumimoji="0" lang="ko-KR" altLang="en-US" sz="1200" b="1" dirty="0">
                <a:solidFill>
                  <a:schemeClr val="bg1"/>
                </a:solidFill>
                <a:latin typeface="Arial" charset="0"/>
                <a:ea typeface="Arial Unicode MS" pitchFamily="34" charset="-122"/>
                <a:cs typeface="Arial" charset="0"/>
              </a:endParaRPr>
            </a:p>
          </p:txBody>
        </p:sp>
        <p:sp>
          <p:nvSpPr>
            <p:cNvPr id="14" name="椭圆 293"/>
            <p:cNvSpPr/>
            <p:nvPr/>
          </p:nvSpPr>
          <p:spPr bwMode="auto">
            <a:xfrm>
              <a:off x="5109921" y="1285703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5" name="椭圆 309"/>
            <p:cNvSpPr/>
            <p:nvPr/>
          </p:nvSpPr>
          <p:spPr bwMode="auto">
            <a:xfrm>
              <a:off x="5110786" y="1455260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6" name="椭圆 310"/>
            <p:cNvSpPr/>
            <p:nvPr/>
          </p:nvSpPr>
          <p:spPr bwMode="auto">
            <a:xfrm>
              <a:off x="4914387" y="1305906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7" name="椭圆 311"/>
            <p:cNvSpPr/>
            <p:nvPr/>
          </p:nvSpPr>
          <p:spPr bwMode="auto">
            <a:xfrm>
              <a:off x="5067551" y="1368221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8" name="椭圆 312"/>
            <p:cNvSpPr/>
            <p:nvPr/>
          </p:nvSpPr>
          <p:spPr bwMode="auto">
            <a:xfrm>
              <a:off x="4943729" y="1405941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9" name="椭圆 313"/>
            <p:cNvSpPr/>
            <p:nvPr/>
          </p:nvSpPr>
          <p:spPr bwMode="auto">
            <a:xfrm>
              <a:off x="4943729" y="1504578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20" name="椭圆 314"/>
            <p:cNvSpPr/>
            <p:nvPr/>
          </p:nvSpPr>
          <p:spPr bwMode="auto">
            <a:xfrm>
              <a:off x="4999126" y="1553896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21" name="직사각형 332"/>
            <p:cNvSpPr>
              <a:spLocks noChangeArrowheads="1"/>
            </p:cNvSpPr>
            <p:nvPr/>
          </p:nvSpPr>
          <p:spPr bwMode="auto">
            <a:xfrm>
              <a:off x="5663032" y="1110031"/>
              <a:ext cx="998017" cy="166310"/>
            </a:xfrm>
            <a:prstGeom prst="rect">
              <a:avLst/>
            </a:prstGeom>
            <a:solidFill>
              <a:srgbClr val="C00000"/>
            </a:solidFill>
            <a:ln w="254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kumimoji="0" lang="en-US" altLang="ko-KR" sz="1200" b="1" dirty="0" smtClean="0">
                  <a:solidFill>
                    <a:srgbClr val="FFFFFF"/>
                  </a:solidFill>
                  <a:latin typeface="Arial" charset="0"/>
                  <a:ea typeface="Arial Unicode MS" pitchFamily="34" charset="-122"/>
                  <a:cs typeface="Arial" charset="0"/>
                </a:rPr>
                <a:t>Ag</a:t>
              </a:r>
              <a:endParaRPr kumimoji="0" lang="ko-KR" altLang="en-US" sz="1200" b="1" dirty="0">
                <a:solidFill>
                  <a:srgbClr val="FFFFFF"/>
                </a:solidFill>
                <a:latin typeface="Arial" charset="0"/>
                <a:ea typeface="Arial Unicode MS" pitchFamily="34" charset="-122"/>
                <a:cs typeface="Arial" charset="0"/>
              </a:endParaRPr>
            </a:p>
          </p:txBody>
        </p:sp>
        <p:sp>
          <p:nvSpPr>
            <p:cNvPr id="22" name="직사각형 333"/>
            <p:cNvSpPr>
              <a:spLocks noChangeArrowheads="1"/>
            </p:cNvSpPr>
            <p:nvPr/>
          </p:nvSpPr>
          <p:spPr bwMode="auto">
            <a:xfrm>
              <a:off x="5663033" y="1274777"/>
              <a:ext cx="997152" cy="870939"/>
            </a:xfrm>
            <a:prstGeom prst="rect">
              <a:avLst/>
            </a:prstGeom>
            <a:solidFill>
              <a:srgbClr val="FFC000"/>
            </a:solidFill>
            <a:ln w="254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kumimoji="0" lang="ko-KR" altLang="en-US" sz="2400" dirty="0">
                <a:solidFill>
                  <a:srgbClr val="002060"/>
                </a:solidFill>
                <a:latin typeface="Arial" charset="0"/>
                <a:ea typeface="Arial Unicode MS" pitchFamily="34" charset="-122"/>
                <a:cs typeface="Arial" charset="0"/>
              </a:endParaRPr>
            </a:p>
          </p:txBody>
        </p:sp>
        <p:sp>
          <p:nvSpPr>
            <p:cNvPr id="23" name="직사각형 334"/>
            <p:cNvSpPr>
              <a:spLocks noChangeArrowheads="1"/>
            </p:cNvSpPr>
            <p:nvPr/>
          </p:nvSpPr>
          <p:spPr bwMode="auto">
            <a:xfrm>
              <a:off x="5663031" y="2126007"/>
              <a:ext cx="998017" cy="167664"/>
            </a:xfrm>
            <a:prstGeom prst="rect">
              <a:avLst/>
            </a:prstGeom>
            <a:solidFill>
              <a:srgbClr val="8000FF"/>
            </a:solidFill>
            <a:ln w="254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altLang="ko-KR" sz="1200" b="1" dirty="0" err="1" smtClean="0">
                  <a:solidFill>
                    <a:schemeClr val="bg1"/>
                  </a:solidFill>
                  <a:latin typeface="Arial" charset="0"/>
                  <a:ea typeface="Arial Unicode MS" pitchFamily="34" charset="-122"/>
                  <a:cs typeface="Arial" charset="0"/>
                </a:rPr>
                <a:t>Pt</a:t>
              </a:r>
              <a:endParaRPr kumimoji="0" lang="ko-KR" altLang="en-US" sz="1200" b="1" dirty="0">
                <a:solidFill>
                  <a:schemeClr val="bg1"/>
                </a:solidFill>
                <a:latin typeface="Arial" charset="0"/>
                <a:ea typeface="Arial Unicode MS" pitchFamily="34" charset="-122"/>
                <a:cs typeface="Arial" charset="0"/>
              </a:endParaRPr>
            </a:p>
          </p:txBody>
        </p:sp>
        <p:sp>
          <p:nvSpPr>
            <p:cNvPr id="24" name="椭圆 332"/>
            <p:cNvSpPr/>
            <p:nvPr/>
          </p:nvSpPr>
          <p:spPr bwMode="auto">
            <a:xfrm>
              <a:off x="6197282" y="1305906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25" name="椭圆 333"/>
            <p:cNvSpPr/>
            <p:nvPr/>
          </p:nvSpPr>
          <p:spPr bwMode="auto">
            <a:xfrm>
              <a:off x="6217870" y="1504578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26" name="椭圆 334"/>
            <p:cNvSpPr/>
            <p:nvPr/>
          </p:nvSpPr>
          <p:spPr bwMode="auto">
            <a:xfrm>
              <a:off x="6218734" y="1749771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27" name="椭圆 335"/>
            <p:cNvSpPr/>
            <p:nvPr/>
          </p:nvSpPr>
          <p:spPr bwMode="auto">
            <a:xfrm>
              <a:off x="6107075" y="1404543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28" name="椭圆 336"/>
            <p:cNvSpPr/>
            <p:nvPr/>
          </p:nvSpPr>
          <p:spPr bwMode="auto">
            <a:xfrm>
              <a:off x="6273267" y="1405941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29" name="椭圆 337"/>
            <p:cNvSpPr/>
            <p:nvPr/>
          </p:nvSpPr>
          <p:spPr bwMode="auto">
            <a:xfrm>
              <a:off x="6050813" y="1504578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30" name="椭圆 338"/>
            <p:cNvSpPr/>
            <p:nvPr/>
          </p:nvSpPr>
          <p:spPr bwMode="auto">
            <a:xfrm>
              <a:off x="5996280" y="1700453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31" name="椭圆 315"/>
            <p:cNvSpPr/>
            <p:nvPr/>
          </p:nvSpPr>
          <p:spPr bwMode="auto">
            <a:xfrm>
              <a:off x="6072264" y="202385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32" name="椭圆 316"/>
            <p:cNvSpPr/>
            <p:nvPr/>
          </p:nvSpPr>
          <p:spPr bwMode="auto">
            <a:xfrm>
              <a:off x="6032953" y="207377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33" name="椭圆 317"/>
            <p:cNvSpPr/>
            <p:nvPr/>
          </p:nvSpPr>
          <p:spPr bwMode="auto">
            <a:xfrm>
              <a:off x="6134524" y="202385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34" name="椭圆 318"/>
            <p:cNvSpPr/>
            <p:nvPr/>
          </p:nvSpPr>
          <p:spPr bwMode="auto">
            <a:xfrm>
              <a:off x="6196784" y="2022198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35" name="椭圆 319"/>
            <p:cNvSpPr/>
            <p:nvPr/>
          </p:nvSpPr>
          <p:spPr bwMode="auto">
            <a:xfrm>
              <a:off x="6101725" y="207377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36" name="椭圆 320"/>
            <p:cNvSpPr/>
            <p:nvPr/>
          </p:nvSpPr>
          <p:spPr bwMode="auto">
            <a:xfrm>
              <a:off x="6167822" y="207377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37" name="椭圆 321"/>
            <p:cNvSpPr/>
            <p:nvPr/>
          </p:nvSpPr>
          <p:spPr bwMode="auto">
            <a:xfrm>
              <a:off x="6233143" y="207377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38" name="椭圆 323"/>
            <p:cNvSpPr/>
            <p:nvPr/>
          </p:nvSpPr>
          <p:spPr bwMode="auto">
            <a:xfrm>
              <a:off x="6051677" y="1597472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39" name="椭圆 324"/>
            <p:cNvSpPr/>
            <p:nvPr/>
          </p:nvSpPr>
          <p:spPr bwMode="auto">
            <a:xfrm>
              <a:off x="6107075" y="1974980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40" name="椭圆 325"/>
            <p:cNvSpPr/>
            <p:nvPr/>
          </p:nvSpPr>
          <p:spPr bwMode="auto">
            <a:xfrm>
              <a:off x="6148747" y="1931771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41" name="椭圆 326"/>
            <p:cNvSpPr/>
            <p:nvPr/>
          </p:nvSpPr>
          <p:spPr bwMode="auto">
            <a:xfrm>
              <a:off x="6209642" y="195210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42" name="椭圆 327"/>
            <p:cNvSpPr/>
            <p:nvPr/>
          </p:nvSpPr>
          <p:spPr bwMode="auto">
            <a:xfrm>
              <a:off x="6169334" y="1874243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43" name="椭圆 339"/>
            <p:cNvSpPr/>
            <p:nvPr/>
          </p:nvSpPr>
          <p:spPr bwMode="auto">
            <a:xfrm>
              <a:off x="6162472" y="1652533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44" name="椭圆 340"/>
            <p:cNvSpPr/>
            <p:nvPr/>
          </p:nvSpPr>
          <p:spPr bwMode="auto">
            <a:xfrm>
              <a:off x="6127662" y="1827980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45" name="椭圆 341"/>
            <p:cNvSpPr/>
            <p:nvPr/>
          </p:nvSpPr>
          <p:spPr bwMode="auto">
            <a:xfrm>
              <a:off x="5830088" y="2073173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46" name="椭圆 342"/>
            <p:cNvSpPr/>
            <p:nvPr/>
          </p:nvSpPr>
          <p:spPr bwMode="auto">
            <a:xfrm>
              <a:off x="6442890" y="2073173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47" name="椭圆 354"/>
            <p:cNvSpPr/>
            <p:nvPr/>
          </p:nvSpPr>
          <p:spPr bwMode="auto">
            <a:xfrm>
              <a:off x="6051677" y="1307305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48" name="직사각형 332"/>
            <p:cNvSpPr>
              <a:spLocks noChangeArrowheads="1"/>
            </p:cNvSpPr>
            <p:nvPr/>
          </p:nvSpPr>
          <p:spPr bwMode="auto">
            <a:xfrm>
              <a:off x="6771845" y="1110031"/>
              <a:ext cx="998017" cy="166310"/>
            </a:xfrm>
            <a:prstGeom prst="rect">
              <a:avLst/>
            </a:prstGeom>
            <a:solidFill>
              <a:srgbClr val="C00000"/>
            </a:solidFill>
            <a:ln w="254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kumimoji="0" lang="en-US" altLang="ko-KR" sz="1200" b="1" dirty="0" smtClean="0">
                  <a:solidFill>
                    <a:srgbClr val="FFFFFF"/>
                  </a:solidFill>
                  <a:latin typeface="Arial" charset="0"/>
                  <a:ea typeface="Arial Unicode MS" pitchFamily="34" charset="-122"/>
                  <a:cs typeface="Arial" charset="0"/>
                </a:rPr>
                <a:t>Ag</a:t>
              </a:r>
              <a:endParaRPr kumimoji="0" lang="ko-KR" altLang="en-US" sz="1200" b="1" dirty="0">
                <a:solidFill>
                  <a:srgbClr val="FFFFFF"/>
                </a:solidFill>
                <a:latin typeface="Arial" charset="0"/>
                <a:ea typeface="Arial Unicode MS" pitchFamily="34" charset="-122"/>
                <a:cs typeface="Arial" charset="0"/>
              </a:endParaRPr>
            </a:p>
          </p:txBody>
        </p:sp>
        <p:sp>
          <p:nvSpPr>
            <p:cNvPr id="49" name="직사각형 333"/>
            <p:cNvSpPr>
              <a:spLocks noChangeArrowheads="1"/>
            </p:cNvSpPr>
            <p:nvPr/>
          </p:nvSpPr>
          <p:spPr bwMode="auto">
            <a:xfrm>
              <a:off x="6771846" y="1274777"/>
              <a:ext cx="997152" cy="870939"/>
            </a:xfrm>
            <a:prstGeom prst="rect">
              <a:avLst/>
            </a:prstGeom>
            <a:solidFill>
              <a:srgbClr val="FFC000"/>
            </a:solidFill>
            <a:ln w="254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kumimoji="0" lang="ko-KR" altLang="en-US" sz="2400" dirty="0">
                <a:solidFill>
                  <a:srgbClr val="002060"/>
                </a:solidFill>
                <a:latin typeface="Arial" charset="0"/>
                <a:ea typeface="Arial Unicode MS" pitchFamily="34" charset="-122"/>
                <a:cs typeface="Arial" charset="0"/>
              </a:endParaRPr>
            </a:p>
          </p:txBody>
        </p:sp>
        <p:sp>
          <p:nvSpPr>
            <p:cNvPr id="50" name="직사각형 334"/>
            <p:cNvSpPr>
              <a:spLocks noChangeArrowheads="1"/>
            </p:cNvSpPr>
            <p:nvPr/>
          </p:nvSpPr>
          <p:spPr bwMode="auto">
            <a:xfrm>
              <a:off x="6771844" y="2126007"/>
              <a:ext cx="998017" cy="167664"/>
            </a:xfrm>
            <a:prstGeom prst="rect">
              <a:avLst/>
            </a:prstGeom>
            <a:solidFill>
              <a:srgbClr val="8000FF"/>
            </a:solidFill>
            <a:ln w="254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altLang="ko-KR" sz="1200" b="1" dirty="0" err="1" smtClean="0">
                  <a:solidFill>
                    <a:schemeClr val="bg1"/>
                  </a:solidFill>
                  <a:latin typeface="Arial" charset="0"/>
                  <a:ea typeface="Arial Unicode MS" pitchFamily="34" charset="-122"/>
                  <a:cs typeface="Arial" charset="0"/>
                </a:rPr>
                <a:t>Pt</a:t>
              </a:r>
              <a:endParaRPr kumimoji="0" lang="ko-KR" altLang="en-US" sz="1200" b="1" dirty="0">
                <a:solidFill>
                  <a:schemeClr val="bg1"/>
                </a:solidFill>
                <a:latin typeface="Arial" charset="0"/>
                <a:ea typeface="Arial Unicode MS" pitchFamily="34" charset="-122"/>
                <a:cs typeface="Arial" charset="0"/>
              </a:endParaRPr>
            </a:p>
          </p:txBody>
        </p:sp>
        <p:sp>
          <p:nvSpPr>
            <p:cNvPr id="51" name="椭圆 358"/>
            <p:cNvSpPr/>
            <p:nvPr/>
          </p:nvSpPr>
          <p:spPr bwMode="auto">
            <a:xfrm>
              <a:off x="7266446" y="1552498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52" name="椭圆 359"/>
            <p:cNvSpPr/>
            <p:nvPr/>
          </p:nvSpPr>
          <p:spPr bwMode="auto">
            <a:xfrm>
              <a:off x="7274395" y="169005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53" name="椭圆 360"/>
            <p:cNvSpPr/>
            <p:nvPr/>
          </p:nvSpPr>
          <p:spPr bwMode="auto">
            <a:xfrm>
              <a:off x="7294266" y="180970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54" name="椭圆 361"/>
            <p:cNvSpPr/>
            <p:nvPr/>
          </p:nvSpPr>
          <p:spPr bwMode="auto">
            <a:xfrm>
              <a:off x="7270420" y="1637251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55" name="椭圆 363"/>
            <p:cNvSpPr/>
            <p:nvPr/>
          </p:nvSpPr>
          <p:spPr bwMode="auto">
            <a:xfrm>
              <a:off x="7218997" y="1707529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56" name="椭圆 364"/>
            <p:cNvSpPr/>
            <p:nvPr/>
          </p:nvSpPr>
          <p:spPr bwMode="auto">
            <a:xfrm>
              <a:off x="7159626" y="1961197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57" name="椭圆 365"/>
            <p:cNvSpPr/>
            <p:nvPr/>
          </p:nvSpPr>
          <p:spPr bwMode="auto">
            <a:xfrm>
              <a:off x="7181077" y="202385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58" name="椭圆 366"/>
            <p:cNvSpPr/>
            <p:nvPr/>
          </p:nvSpPr>
          <p:spPr bwMode="auto">
            <a:xfrm>
              <a:off x="7141766" y="207377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59" name="椭圆 367"/>
            <p:cNvSpPr/>
            <p:nvPr/>
          </p:nvSpPr>
          <p:spPr bwMode="auto">
            <a:xfrm>
              <a:off x="7243337" y="202385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60" name="椭圆 368"/>
            <p:cNvSpPr/>
            <p:nvPr/>
          </p:nvSpPr>
          <p:spPr bwMode="auto">
            <a:xfrm>
              <a:off x="7305597" y="2022198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61" name="椭圆 369"/>
            <p:cNvSpPr/>
            <p:nvPr/>
          </p:nvSpPr>
          <p:spPr bwMode="auto">
            <a:xfrm>
              <a:off x="7210538" y="207377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62" name="椭圆 370"/>
            <p:cNvSpPr/>
            <p:nvPr/>
          </p:nvSpPr>
          <p:spPr bwMode="auto">
            <a:xfrm>
              <a:off x="7276635" y="207377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63" name="椭圆 371"/>
            <p:cNvSpPr/>
            <p:nvPr/>
          </p:nvSpPr>
          <p:spPr bwMode="auto">
            <a:xfrm>
              <a:off x="7341956" y="207377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64" name="椭圆 372"/>
            <p:cNvSpPr/>
            <p:nvPr/>
          </p:nvSpPr>
          <p:spPr bwMode="auto">
            <a:xfrm>
              <a:off x="7211049" y="1888510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65" name="椭圆 373"/>
            <p:cNvSpPr/>
            <p:nvPr/>
          </p:nvSpPr>
          <p:spPr bwMode="auto">
            <a:xfrm>
              <a:off x="7222972" y="1771000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66" name="椭圆 374"/>
            <p:cNvSpPr/>
            <p:nvPr/>
          </p:nvSpPr>
          <p:spPr bwMode="auto">
            <a:xfrm>
              <a:off x="7215888" y="1974980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67" name="椭圆 375"/>
            <p:cNvSpPr/>
            <p:nvPr/>
          </p:nvSpPr>
          <p:spPr bwMode="auto">
            <a:xfrm>
              <a:off x="7257560" y="1931771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68" name="椭圆 376"/>
            <p:cNvSpPr/>
            <p:nvPr/>
          </p:nvSpPr>
          <p:spPr bwMode="auto">
            <a:xfrm>
              <a:off x="7318734" y="1959057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69" name="椭圆 377"/>
            <p:cNvSpPr/>
            <p:nvPr/>
          </p:nvSpPr>
          <p:spPr bwMode="auto">
            <a:xfrm>
              <a:off x="7278148" y="1874243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70" name="椭圆 378"/>
            <p:cNvSpPr/>
            <p:nvPr/>
          </p:nvSpPr>
          <p:spPr bwMode="auto">
            <a:xfrm>
              <a:off x="7290571" y="1747631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71" name="椭圆 379"/>
            <p:cNvSpPr/>
            <p:nvPr/>
          </p:nvSpPr>
          <p:spPr bwMode="auto">
            <a:xfrm>
              <a:off x="7236475" y="1827980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72" name="椭圆 380"/>
            <p:cNvSpPr/>
            <p:nvPr/>
          </p:nvSpPr>
          <p:spPr bwMode="auto">
            <a:xfrm>
              <a:off x="6938901" y="2073173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73" name="椭圆 381"/>
            <p:cNvSpPr/>
            <p:nvPr/>
          </p:nvSpPr>
          <p:spPr bwMode="auto">
            <a:xfrm>
              <a:off x="7551703" y="2073173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74" name="椭圆 382"/>
            <p:cNvSpPr/>
            <p:nvPr/>
          </p:nvSpPr>
          <p:spPr bwMode="auto">
            <a:xfrm>
              <a:off x="7230841" y="159488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75" name="椭圆 343"/>
            <p:cNvSpPr/>
            <p:nvPr/>
          </p:nvSpPr>
          <p:spPr bwMode="auto">
            <a:xfrm>
              <a:off x="7365318" y="201191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76" name="椭圆 344"/>
            <p:cNvSpPr/>
            <p:nvPr/>
          </p:nvSpPr>
          <p:spPr bwMode="auto">
            <a:xfrm>
              <a:off x="7211049" y="1517332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77" name="椭圆 346"/>
            <p:cNvSpPr/>
            <p:nvPr/>
          </p:nvSpPr>
          <p:spPr bwMode="auto">
            <a:xfrm>
              <a:off x="7270420" y="142009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78" name="椭圆 347"/>
            <p:cNvSpPr/>
            <p:nvPr/>
          </p:nvSpPr>
          <p:spPr bwMode="auto">
            <a:xfrm>
              <a:off x="7262193" y="1335362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79" name="椭圆 348"/>
            <p:cNvSpPr/>
            <p:nvPr/>
          </p:nvSpPr>
          <p:spPr bwMode="auto">
            <a:xfrm>
              <a:off x="7175523" y="1849806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80" name="椭圆 349"/>
            <p:cNvSpPr/>
            <p:nvPr/>
          </p:nvSpPr>
          <p:spPr bwMode="auto">
            <a:xfrm>
              <a:off x="7222972" y="145720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81" name="椭圆 350"/>
            <p:cNvSpPr/>
            <p:nvPr/>
          </p:nvSpPr>
          <p:spPr bwMode="auto">
            <a:xfrm>
              <a:off x="7234676" y="1381196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82" name="椭圆 352"/>
            <p:cNvSpPr/>
            <p:nvPr/>
          </p:nvSpPr>
          <p:spPr bwMode="auto">
            <a:xfrm>
              <a:off x="7255290" y="1275801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83" name="椭圆 353"/>
            <p:cNvSpPr/>
            <p:nvPr/>
          </p:nvSpPr>
          <p:spPr bwMode="auto">
            <a:xfrm>
              <a:off x="7325818" y="1897726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84" name="椭圆 387"/>
            <p:cNvSpPr/>
            <p:nvPr/>
          </p:nvSpPr>
          <p:spPr bwMode="auto">
            <a:xfrm>
              <a:off x="7617308" y="2072903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85" name="椭圆 388"/>
            <p:cNvSpPr/>
            <p:nvPr/>
          </p:nvSpPr>
          <p:spPr bwMode="auto">
            <a:xfrm>
              <a:off x="7584676" y="2022186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86" name="椭圆 389"/>
            <p:cNvSpPr/>
            <p:nvPr/>
          </p:nvSpPr>
          <p:spPr bwMode="auto">
            <a:xfrm>
              <a:off x="6879013" y="2072903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87" name="직사각형 332"/>
            <p:cNvSpPr>
              <a:spLocks noChangeArrowheads="1"/>
            </p:cNvSpPr>
            <p:nvPr/>
          </p:nvSpPr>
          <p:spPr bwMode="auto">
            <a:xfrm>
              <a:off x="7880658" y="1110031"/>
              <a:ext cx="998017" cy="166310"/>
            </a:xfrm>
            <a:prstGeom prst="rect">
              <a:avLst/>
            </a:prstGeom>
            <a:solidFill>
              <a:srgbClr val="C00000"/>
            </a:solidFill>
            <a:ln w="254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kumimoji="0" lang="en-US" altLang="ko-KR" sz="1200" b="1" dirty="0" smtClean="0">
                  <a:solidFill>
                    <a:srgbClr val="FFFFFF"/>
                  </a:solidFill>
                  <a:latin typeface="Arial" charset="0"/>
                  <a:ea typeface="Arial Unicode MS" pitchFamily="34" charset="-122"/>
                  <a:cs typeface="Arial" charset="0"/>
                </a:rPr>
                <a:t>Ag</a:t>
              </a:r>
              <a:endParaRPr kumimoji="0" lang="ko-KR" altLang="en-US" sz="1200" b="1" dirty="0">
                <a:solidFill>
                  <a:srgbClr val="FFFFFF"/>
                </a:solidFill>
                <a:latin typeface="Arial" charset="0"/>
                <a:ea typeface="Arial Unicode MS" pitchFamily="34" charset="-122"/>
                <a:cs typeface="Arial" charset="0"/>
              </a:endParaRPr>
            </a:p>
          </p:txBody>
        </p:sp>
        <p:sp>
          <p:nvSpPr>
            <p:cNvPr id="88" name="직사각형 333"/>
            <p:cNvSpPr>
              <a:spLocks noChangeArrowheads="1"/>
            </p:cNvSpPr>
            <p:nvPr/>
          </p:nvSpPr>
          <p:spPr bwMode="auto">
            <a:xfrm>
              <a:off x="7880659" y="1274777"/>
              <a:ext cx="997152" cy="870939"/>
            </a:xfrm>
            <a:prstGeom prst="rect">
              <a:avLst/>
            </a:prstGeom>
            <a:solidFill>
              <a:srgbClr val="FFC000"/>
            </a:solidFill>
            <a:ln w="254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kumimoji="0" lang="ko-KR" altLang="en-US" sz="2400" dirty="0">
                <a:solidFill>
                  <a:srgbClr val="002060"/>
                </a:solidFill>
                <a:latin typeface="Arial" charset="0"/>
                <a:ea typeface="Arial Unicode MS" pitchFamily="34" charset="-122"/>
                <a:cs typeface="Arial" charset="0"/>
              </a:endParaRPr>
            </a:p>
          </p:txBody>
        </p:sp>
        <p:sp>
          <p:nvSpPr>
            <p:cNvPr id="89" name="직사각형 334"/>
            <p:cNvSpPr>
              <a:spLocks noChangeArrowheads="1"/>
            </p:cNvSpPr>
            <p:nvPr/>
          </p:nvSpPr>
          <p:spPr bwMode="auto">
            <a:xfrm>
              <a:off x="7880657" y="2126007"/>
              <a:ext cx="998017" cy="167664"/>
            </a:xfrm>
            <a:prstGeom prst="rect">
              <a:avLst/>
            </a:prstGeom>
            <a:solidFill>
              <a:srgbClr val="8000FF"/>
            </a:solidFill>
            <a:ln w="254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altLang="ko-KR" sz="1200" b="1" dirty="0" err="1" smtClean="0">
                  <a:solidFill>
                    <a:schemeClr val="bg1"/>
                  </a:solidFill>
                  <a:latin typeface="Arial" charset="0"/>
                  <a:ea typeface="Arial Unicode MS" pitchFamily="34" charset="-122"/>
                  <a:cs typeface="Arial" charset="0"/>
                </a:rPr>
                <a:t>Pt</a:t>
              </a:r>
              <a:endParaRPr kumimoji="0" lang="ko-KR" altLang="en-US" sz="1200" b="1" dirty="0">
                <a:solidFill>
                  <a:schemeClr val="bg1"/>
                </a:solidFill>
                <a:latin typeface="Arial" charset="0"/>
                <a:ea typeface="Arial Unicode MS" pitchFamily="34" charset="-122"/>
                <a:cs typeface="Arial" charset="0"/>
              </a:endParaRPr>
            </a:p>
          </p:txBody>
        </p:sp>
        <p:sp>
          <p:nvSpPr>
            <p:cNvPr id="90" name="椭圆 394"/>
            <p:cNvSpPr/>
            <p:nvPr/>
          </p:nvSpPr>
          <p:spPr bwMode="auto">
            <a:xfrm>
              <a:off x="8375259" y="1552498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91" name="椭圆 395"/>
            <p:cNvSpPr/>
            <p:nvPr/>
          </p:nvSpPr>
          <p:spPr bwMode="auto">
            <a:xfrm>
              <a:off x="8383208" y="169005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92" name="椭圆 396"/>
            <p:cNvSpPr/>
            <p:nvPr/>
          </p:nvSpPr>
          <p:spPr bwMode="auto">
            <a:xfrm>
              <a:off x="8403079" y="180970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93" name="椭圆 397"/>
            <p:cNvSpPr/>
            <p:nvPr/>
          </p:nvSpPr>
          <p:spPr bwMode="auto">
            <a:xfrm>
              <a:off x="8379234" y="1630369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94" name="椭圆 398"/>
            <p:cNvSpPr/>
            <p:nvPr/>
          </p:nvSpPr>
          <p:spPr bwMode="auto">
            <a:xfrm>
              <a:off x="8327810" y="1707529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95" name="椭圆 399"/>
            <p:cNvSpPr/>
            <p:nvPr/>
          </p:nvSpPr>
          <p:spPr bwMode="auto">
            <a:xfrm>
              <a:off x="8268439" y="1961197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96" name="椭圆 400"/>
            <p:cNvSpPr/>
            <p:nvPr/>
          </p:nvSpPr>
          <p:spPr bwMode="auto">
            <a:xfrm>
              <a:off x="8289890" y="202385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97" name="椭圆 401"/>
            <p:cNvSpPr/>
            <p:nvPr/>
          </p:nvSpPr>
          <p:spPr bwMode="auto">
            <a:xfrm>
              <a:off x="8250579" y="207377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98" name="椭圆 402"/>
            <p:cNvSpPr/>
            <p:nvPr/>
          </p:nvSpPr>
          <p:spPr bwMode="auto">
            <a:xfrm>
              <a:off x="8352150" y="202385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99" name="椭圆 403"/>
            <p:cNvSpPr/>
            <p:nvPr/>
          </p:nvSpPr>
          <p:spPr bwMode="auto">
            <a:xfrm>
              <a:off x="8414410" y="2022198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00" name="椭圆 404"/>
            <p:cNvSpPr/>
            <p:nvPr/>
          </p:nvSpPr>
          <p:spPr bwMode="auto">
            <a:xfrm>
              <a:off x="8319351" y="207377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01" name="椭圆 405"/>
            <p:cNvSpPr/>
            <p:nvPr/>
          </p:nvSpPr>
          <p:spPr bwMode="auto">
            <a:xfrm>
              <a:off x="8385448" y="207377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02" name="椭圆 406"/>
            <p:cNvSpPr/>
            <p:nvPr/>
          </p:nvSpPr>
          <p:spPr bwMode="auto">
            <a:xfrm>
              <a:off x="8450769" y="2073775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03" name="椭圆 407"/>
            <p:cNvSpPr/>
            <p:nvPr/>
          </p:nvSpPr>
          <p:spPr bwMode="auto">
            <a:xfrm>
              <a:off x="8319862" y="1888510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04" name="椭圆 408"/>
            <p:cNvSpPr/>
            <p:nvPr/>
          </p:nvSpPr>
          <p:spPr bwMode="auto">
            <a:xfrm>
              <a:off x="8331785" y="1771000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05" name="椭圆 409"/>
            <p:cNvSpPr/>
            <p:nvPr/>
          </p:nvSpPr>
          <p:spPr bwMode="auto">
            <a:xfrm>
              <a:off x="8324701" y="1974980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06" name="椭圆 410"/>
            <p:cNvSpPr/>
            <p:nvPr/>
          </p:nvSpPr>
          <p:spPr bwMode="auto">
            <a:xfrm>
              <a:off x="8366374" y="1931771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07" name="椭圆 411"/>
            <p:cNvSpPr/>
            <p:nvPr/>
          </p:nvSpPr>
          <p:spPr bwMode="auto">
            <a:xfrm>
              <a:off x="8427547" y="1959057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08" name="椭圆 412"/>
            <p:cNvSpPr/>
            <p:nvPr/>
          </p:nvSpPr>
          <p:spPr bwMode="auto">
            <a:xfrm>
              <a:off x="8386961" y="1874243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09" name="椭圆 413"/>
            <p:cNvSpPr/>
            <p:nvPr/>
          </p:nvSpPr>
          <p:spPr bwMode="auto">
            <a:xfrm>
              <a:off x="8399384" y="1747631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10" name="椭圆 414"/>
            <p:cNvSpPr/>
            <p:nvPr/>
          </p:nvSpPr>
          <p:spPr bwMode="auto">
            <a:xfrm>
              <a:off x="8345288" y="1827980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11" name="椭圆 415"/>
            <p:cNvSpPr/>
            <p:nvPr/>
          </p:nvSpPr>
          <p:spPr bwMode="auto">
            <a:xfrm>
              <a:off x="8047714" y="2073173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12" name="椭圆 416"/>
            <p:cNvSpPr/>
            <p:nvPr/>
          </p:nvSpPr>
          <p:spPr bwMode="auto">
            <a:xfrm>
              <a:off x="8660517" y="2073173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13" name="椭圆 417"/>
            <p:cNvSpPr/>
            <p:nvPr/>
          </p:nvSpPr>
          <p:spPr bwMode="auto">
            <a:xfrm>
              <a:off x="8331924" y="158800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14" name="椭圆 418"/>
            <p:cNvSpPr/>
            <p:nvPr/>
          </p:nvSpPr>
          <p:spPr bwMode="auto">
            <a:xfrm>
              <a:off x="8474131" y="2011914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15" name="椭圆 419"/>
            <p:cNvSpPr/>
            <p:nvPr/>
          </p:nvSpPr>
          <p:spPr bwMode="auto">
            <a:xfrm>
              <a:off x="8189851" y="1476041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16" name="椭圆 420"/>
            <p:cNvSpPr/>
            <p:nvPr/>
          </p:nvSpPr>
          <p:spPr bwMode="auto">
            <a:xfrm>
              <a:off x="8446226" y="1453861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17" name="椭圆 421"/>
            <p:cNvSpPr/>
            <p:nvPr/>
          </p:nvSpPr>
          <p:spPr bwMode="auto">
            <a:xfrm>
              <a:off x="8417269" y="1342025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18" name="椭圆 422"/>
            <p:cNvSpPr/>
            <p:nvPr/>
          </p:nvSpPr>
          <p:spPr bwMode="auto">
            <a:xfrm>
              <a:off x="8284336" y="1849806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19" name="椭圆 423"/>
            <p:cNvSpPr/>
            <p:nvPr/>
          </p:nvSpPr>
          <p:spPr bwMode="auto">
            <a:xfrm>
              <a:off x="8328043" y="1467637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20" name="椭圆 424"/>
            <p:cNvSpPr/>
            <p:nvPr/>
          </p:nvSpPr>
          <p:spPr bwMode="auto">
            <a:xfrm>
              <a:off x="8287887" y="1384746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21" name="椭圆 425"/>
            <p:cNvSpPr/>
            <p:nvPr/>
          </p:nvSpPr>
          <p:spPr bwMode="auto">
            <a:xfrm>
              <a:off x="8327578" y="1299243"/>
              <a:ext cx="55397" cy="50717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22" name="椭圆 426"/>
            <p:cNvSpPr/>
            <p:nvPr/>
          </p:nvSpPr>
          <p:spPr bwMode="auto">
            <a:xfrm>
              <a:off x="8434631" y="1897726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23" name="椭圆 427"/>
            <p:cNvSpPr/>
            <p:nvPr/>
          </p:nvSpPr>
          <p:spPr bwMode="auto">
            <a:xfrm>
              <a:off x="8726121" y="2072903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24" name="椭圆 428"/>
            <p:cNvSpPr/>
            <p:nvPr/>
          </p:nvSpPr>
          <p:spPr bwMode="auto">
            <a:xfrm>
              <a:off x="8693489" y="2022186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25" name="椭圆 429"/>
            <p:cNvSpPr/>
            <p:nvPr/>
          </p:nvSpPr>
          <p:spPr bwMode="auto">
            <a:xfrm>
              <a:off x="7987826" y="2072903"/>
              <a:ext cx="55397" cy="50717"/>
            </a:xfrm>
            <a:prstGeom prst="ellipse">
              <a:avLst/>
            </a:prstGeom>
            <a:solidFill>
              <a:srgbClr val="C00000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924441" y="762000"/>
              <a:ext cx="280189" cy="31619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 smtClean="0">
                  <a:latin typeface="Arial" pitchFamily="34" charset="0"/>
                  <a:cs typeface="Arial" pitchFamily="34" charset="0"/>
                </a:rPr>
                <a:t>+</a:t>
              </a:r>
              <a:endParaRPr lang="zh-CN" altLang="en-US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6017868" y="762000"/>
              <a:ext cx="280189" cy="31619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 smtClean="0">
                  <a:latin typeface="Arial" pitchFamily="34" charset="0"/>
                  <a:cs typeface="Arial" pitchFamily="34" charset="0"/>
                </a:rPr>
                <a:t>+</a:t>
              </a:r>
              <a:endParaRPr lang="zh-CN" altLang="en-US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7133546" y="762000"/>
              <a:ext cx="280189" cy="31619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 smtClean="0">
                  <a:latin typeface="Arial" pitchFamily="34" charset="0"/>
                  <a:cs typeface="Arial" pitchFamily="34" charset="0"/>
                </a:rPr>
                <a:t>+</a:t>
              </a:r>
              <a:endParaRPr lang="zh-CN" altLang="en-US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8258241" y="2133600"/>
              <a:ext cx="280189" cy="31619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 smtClean="0">
                  <a:latin typeface="Arial" pitchFamily="34" charset="0"/>
                  <a:cs typeface="Arial" pitchFamily="34" charset="0"/>
                </a:rPr>
                <a:t>+</a:t>
              </a:r>
              <a:endParaRPr lang="zh-CN" altLang="en-US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4950260" y="2133600"/>
              <a:ext cx="220995" cy="31619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 smtClean="0">
                  <a:latin typeface="Arial" pitchFamily="34" charset="0"/>
                  <a:cs typeface="Arial" pitchFamily="34" charset="0"/>
                </a:rPr>
                <a:t>-</a:t>
              </a:r>
              <a:endParaRPr lang="zh-CN" altLang="en-US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6053137" y="2133600"/>
              <a:ext cx="220995" cy="31619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 smtClean="0">
                  <a:latin typeface="Arial" pitchFamily="34" charset="0"/>
                  <a:cs typeface="Arial" pitchFamily="34" charset="0"/>
                </a:rPr>
                <a:t>-</a:t>
              </a:r>
              <a:endParaRPr lang="zh-CN" altLang="en-US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8269033" y="762000"/>
              <a:ext cx="220995" cy="31619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 smtClean="0">
                  <a:latin typeface="Arial" pitchFamily="34" charset="0"/>
                  <a:cs typeface="Arial" pitchFamily="34" charset="0"/>
                </a:rPr>
                <a:t>-</a:t>
              </a:r>
              <a:endParaRPr lang="zh-CN" altLang="en-US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7161085" y="2133600"/>
              <a:ext cx="220995" cy="31619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 smtClean="0">
                  <a:latin typeface="Arial" pitchFamily="34" charset="0"/>
                  <a:cs typeface="Arial" pitchFamily="34" charset="0"/>
                </a:rPr>
                <a:t>-</a:t>
              </a:r>
              <a:endParaRPr lang="zh-CN" altLang="en-US" sz="24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4" name="直接箭头连接符 441"/>
            <p:cNvCxnSpPr/>
            <p:nvPr/>
          </p:nvCxnSpPr>
          <p:spPr bwMode="auto">
            <a:xfrm rot="5400000">
              <a:off x="4949815" y="1708694"/>
              <a:ext cx="147955" cy="1222"/>
            </a:xfrm>
            <a:prstGeom prst="straightConnector1">
              <a:avLst/>
            </a:prstGeom>
            <a:solidFill>
              <a:schemeClr val="bg1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5" name="直接箭头连接符 443"/>
            <p:cNvCxnSpPr/>
            <p:nvPr/>
          </p:nvCxnSpPr>
          <p:spPr bwMode="auto">
            <a:xfrm rot="5400000">
              <a:off x="6236837" y="1564181"/>
              <a:ext cx="147955" cy="1222"/>
            </a:xfrm>
            <a:prstGeom prst="straightConnector1">
              <a:avLst/>
            </a:prstGeom>
            <a:solidFill>
              <a:schemeClr val="bg1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6" name="直接箭头连接符 444"/>
            <p:cNvCxnSpPr/>
            <p:nvPr/>
          </p:nvCxnSpPr>
          <p:spPr bwMode="auto">
            <a:xfrm rot="5400000">
              <a:off x="8139675" y="1373789"/>
              <a:ext cx="147955" cy="1222"/>
            </a:xfrm>
            <a:prstGeom prst="straightConnector1">
              <a:avLst/>
            </a:prstGeom>
            <a:solidFill>
              <a:schemeClr val="bg1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88788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Neural Network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Shaodi</a:t>
            </a:r>
            <a:r>
              <a:rPr lang="en-US" dirty="0"/>
              <a:t> Wang (shaodiwang@ucla.edu)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2534A-C3C6-45BA-BAB4-1F942DE5F04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037" y="1752600"/>
            <a:ext cx="5438775" cy="443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935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in Neural </a:t>
            </a:r>
            <a:r>
              <a:rPr lang="en-US" dirty="0" smtClean="0"/>
              <a:t>Network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Supervised Learning</a:t>
            </a:r>
          </a:p>
          <a:p>
            <a:pPr>
              <a:buNone/>
            </a:pPr>
            <a:r>
              <a:rPr lang="en-US" sz="2800" dirty="0"/>
              <a:t>	- Training set contains input and output</a:t>
            </a:r>
          </a:p>
          <a:p>
            <a:pPr>
              <a:buNone/>
            </a:pPr>
            <a:r>
              <a:rPr lang="en-US" sz="2800" dirty="0"/>
              <a:t>		*Feed-forward network</a:t>
            </a:r>
          </a:p>
          <a:p>
            <a:pPr>
              <a:buNone/>
            </a:pPr>
            <a:r>
              <a:rPr lang="en-US" sz="2800" dirty="0"/>
              <a:t>		*Recurrent network</a:t>
            </a:r>
          </a:p>
          <a:p>
            <a:r>
              <a:rPr lang="en-US" sz="2800" b="1" dirty="0"/>
              <a:t>Unsupervised Learning</a:t>
            </a:r>
          </a:p>
          <a:p>
            <a:pPr>
              <a:buNone/>
            </a:pPr>
            <a:r>
              <a:rPr lang="en-US" sz="2800" dirty="0"/>
              <a:t>	-Training set contains input only</a:t>
            </a:r>
          </a:p>
          <a:p>
            <a:pPr>
              <a:buNone/>
            </a:pPr>
            <a:r>
              <a:rPr lang="en-US" sz="2800" dirty="0"/>
              <a:t>		*self-organizing  network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Shaodi Wang (shaodiwang@ucla.edu)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2534A-C3C6-45BA-BAB4-1F942DE5F04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35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 Layer Perceptron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Shaodi Wang (shaodiwang@ucla.edu)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2534A-C3C6-45BA-BAB4-1F942DE5F04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143000"/>
            <a:ext cx="4038601" cy="3011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52400" y="1291839"/>
            <a:ext cx="44958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2060"/>
                </a:solidFill>
              </a:rPr>
              <a:t> Hidden layer(s) perform classification of features 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2060"/>
                </a:solidFill>
              </a:rPr>
              <a:t> Sigmoid activation function </a:t>
            </a:r>
          </a:p>
          <a:p>
            <a:r>
              <a:rPr lang="en-US" sz="1400" dirty="0" smtClean="0">
                <a:solidFill>
                  <a:srgbClr val="002060"/>
                </a:solidFill>
              </a:rPr>
              <a:t> </a:t>
            </a:r>
          </a:p>
          <a:p>
            <a:r>
              <a:rPr lang="en-US" sz="1400" b="1" dirty="0" smtClean="0">
                <a:solidFill>
                  <a:srgbClr val="002060"/>
                </a:solidFill>
              </a:rPr>
              <a:t>   Back Propagation Learning:</a:t>
            </a:r>
          </a:p>
          <a:p>
            <a:r>
              <a:rPr lang="en-US" sz="1400" b="1" dirty="0" smtClean="0">
                <a:solidFill>
                  <a:srgbClr val="002060"/>
                </a:solidFill>
                <a:sym typeface="Symbol" pitchFamily="18" charset="2"/>
              </a:rPr>
              <a:t>   </a:t>
            </a:r>
            <a:r>
              <a:rPr lang="en-US" sz="1400" dirty="0" smtClean="0">
                <a:solidFill>
                  <a:srgbClr val="002060"/>
                </a:solidFill>
                <a:sym typeface="Symbol" pitchFamily="18" charset="2"/>
              </a:rPr>
              <a:t>Apply gradient decent over the entire network</a:t>
            </a:r>
          </a:p>
          <a:p>
            <a:r>
              <a:rPr lang="en-US" sz="1400" dirty="0" smtClean="0">
                <a:solidFill>
                  <a:srgbClr val="002060"/>
                </a:solidFill>
                <a:sym typeface="Symbol" pitchFamily="18" charset="2"/>
              </a:rPr>
              <a:t>   As before, we have:</a:t>
            </a:r>
          </a:p>
          <a:p>
            <a:endParaRPr lang="en-US" sz="1400" dirty="0" smtClean="0">
              <a:solidFill>
                <a:srgbClr val="002060"/>
              </a:solidFill>
              <a:sym typeface="Symbol" pitchFamily="18" charset="2"/>
            </a:endParaRPr>
          </a:p>
          <a:p>
            <a:endParaRPr lang="en-US" sz="1400" dirty="0" smtClean="0">
              <a:solidFill>
                <a:srgbClr val="002060"/>
              </a:solidFill>
              <a:sym typeface="Symbol" pitchFamily="18" charset="2"/>
            </a:endParaRPr>
          </a:p>
          <a:p>
            <a:endParaRPr lang="en-US" sz="1400" dirty="0" smtClean="0">
              <a:solidFill>
                <a:srgbClr val="002060"/>
              </a:solidFill>
              <a:sym typeface="Symbol" pitchFamily="18" charset="2"/>
            </a:endParaRPr>
          </a:p>
          <a:p>
            <a:endParaRPr lang="en-US" sz="1400" dirty="0" smtClean="0">
              <a:solidFill>
                <a:srgbClr val="002060"/>
              </a:solidFill>
              <a:sym typeface="Symbol" pitchFamily="18" charset="2"/>
            </a:endParaRPr>
          </a:p>
          <a:p>
            <a:r>
              <a:rPr lang="en-US" sz="1400" dirty="0" smtClean="0">
                <a:solidFill>
                  <a:srgbClr val="002060"/>
                </a:solidFill>
                <a:sym typeface="Symbol" pitchFamily="18" charset="2"/>
              </a:rPr>
              <a:t>  For every output neuron:</a:t>
            </a:r>
          </a:p>
          <a:p>
            <a:endParaRPr lang="en-US" sz="1400" dirty="0" smtClean="0">
              <a:solidFill>
                <a:srgbClr val="002060"/>
              </a:solidFill>
              <a:sym typeface="Symbol" pitchFamily="18" charset="2"/>
            </a:endParaRPr>
          </a:p>
          <a:p>
            <a:endParaRPr lang="sv-SE" sz="1400" dirty="0" smtClean="0">
              <a:solidFill>
                <a:srgbClr val="002060"/>
              </a:solidFill>
              <a:sym typeface="Symbol" pitchFamily="18" charset="2"/>
            </a:endParaRPr>
          </a:p>
          <a:p>
            <a:pPr>
              <a:buFont typeface="Arial" pitchFamily="34" charset="0"/>
              <a:buChar char="•"/>
            </a:pPr>
            <a:endParaRPr lang="en-US" sz="1600" dirty="0" smtClean="0">
              <a:solidFill>
                <a:srgbClr val="002060"/>
              </a:solidFill>
            </a:endParaRPr>
          </a:p>
          <a:p>
            <a:r>
              <a:rPr lang="en-US" sz="1600" dirty="0" smtClean="0">
                <a:solidFill>
                  <a:srgbClr val="002060"/>
                </a:solidFill>
              </a:rPr>
              <a:t> </a:t>
            </a:r>
          </a:p>
          <a:p>
            <a:endParaRPr lang="en-US" sz="1600" dirty="0" smtClean="0">
              <a:solidFill>
                <a:srgbClr val="002060"/>
              </a:solidFill>
            </a:endParaRPr>
          </a:p>
          <a:p>
            <a:r>
              <a:rPr lang="en-US" sz="1600" dirty="0" smtClean="0">
                <a:solidFill>
                  <a:srgbClr val="002060"/>
                </a:solidFill>
              </a:rPr>
              <a:t> For every hidden neuron:</a:t>
            </a:r>
          </a:p>
          <a:p>
            <a:endParaRPr lang="en-US" sz="1600" dirty="0" smtClean="0">
              <a:solidFill>
                <a:srgbClr val="002060"/>
              </a:solidFill>
            </a:endParaRPr>
          </a:p>
          <a:p>
            <a:r>
              <a:rPr lang="en-US" sz="1600" dirty="0" smtClean="0">
                <a:solidFill>
                  <a:srgbClr val="002060"/>
                </a:solidFill>
              </a:rPr>
              <a:t>   </a:t>
            </a:r>
          </a:p>
          <a:p>
            <a:endParaRPr lang="en-US" sz="1600" dirty="0">
              <a:solidFill>
                <a:srgbClr val="002060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102336"/>
              </p:ext>
            </p:extLst>
          </p:nvPr>
        </p:nvGraphicFramePr>
        <p:xfrm>
          <a:off x="381000" y="2667000"/>
          <a:ext cx="1503363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4" imgW="1180588" imgH="203112" progId="Equation.3">
                  <p:embed/>
                </p:oleObj>
              </mc:Choice>
              <mc:Fallback>
                <p:oleObj name="Equation" r:id="rId4" imgW="1180588" imgH="20311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667000"/>
                        <a:ext cx="1503363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319966"/>
              </p:ext>
            </p:extLst>
          </p:nvPr>
        </p:nvGraphicFramePr>
        <p:xfrm>
          <a:off x="333375" y="2895600"/>
          <a:ext cx="352583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6" imgW="2806560" imgH="419040" progId="Equation.DSMT4">
                  <p:embed/>
                </p:oleObj>
              </mc:Choice>
              <mc:Fallback>
                <p:oleObj name="Equation" r:id="rId6" imgW="2806560" imgH="419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" y="2895600"/>
                        <a:ext cx="3525838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532005"/>
              </p:ext>
            </p:extLst>
          </p:nvPr>
        </p:nvGraphicFramePr>
        <p:xfrm>
          <a:off x="304800" y="3741738"/>
          <a:ext cx="373538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8" imgW="2958840" imgH="431640" progId="Equation.DSMT4">
                  <p:embed/>
                </p:oleObj>
              </mc:Choice>
              <mc:Fallback>
                <p:oleObj name="Equation" r:id="rId8" imgW="2958840" imgH="4316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741738"/>
                        <a:ext cx="3735388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805118"/>
              </p:ext>
            </p:extLst>
          </p:nvPr>
        </p:nvGraphicFramePr>
        <p:xfrm>
          <a:off x="304800" y="4267200"/>
          <a:ext cx="96837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10" imgW="761669" imgH="418918" progId="Equation.3">
                  <p:embed/>
                </p:oleObj>
              </mc:Choice>
              <mc:Fallback>
                <p:oleObj name="Equation" r:id="rId10" imgW="761669" imgH="418918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267200"/>
                        <a:ext cx="968375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729148"/>
              </p:ext>
            </p:extLst>
          </p:nvPr>
        </p:nvGraphicFramePr>
        <p:xfrm>
          <a:off x="304800" y="5105400"/>
          <a:ext cx="51816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Equation" r:id="rId12" imgW="3670300" imgH="431800" progId="Equation.3">
                  <p:embed/>
                </p:oleObj>
              </mc:Choice>
              <mc:Fallback>
                <p:oleObj name="Equation" r:id="rId12" imgW="3670300" imgH="4318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105400"/>
                        <a:ext cx="5181600" cy="61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1158224"/>
              </p:ext>
            </p:extLst>
          </p:nvPr>
        </p:nvGraphicFramePr>
        <p:xfrm>
          <a:off x="304800" y="5715000"/>
          <a:ext cx="98425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14" imgW="774364" imgH="418918" progId="Equation.3">
                  <p:embed/>
                </p:oleObj>
              </mc:Choice>
              <mc:Fallback>
                <p:oleObj name="Equation" r:id="rId14" imgW="774364" imgH="418918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715000"/>
                        <a:ext cx="984250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095999" y="4343400"/>
            <a:ext cx="2676525" cy="2431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8508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Gradient Descent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Shaodi Wang (shaodiwang@ucla.edu)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2534A-C3C6-45BA-BAB4-1F942DE5F04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211763"/>
          </a:xfrm>
        </p:spPr>
        <p:txBody>
          <a:bodyPr wrap="square">
            <a:noAutofit/>
          </a:bodyPr>
          <a:lstStyle/>
          <a:p>
            <a:pPr algn="just"/>
            <a:r>
              <a:rPr lang="en-US" sz="2000" dirty="0" smtClean="0"/>
              <a:t>Define cost function as sum of errors over entire training set, and errors as:</a:t>
            </a:r>
          </a:p>
          <a:p>
            <a:r>
              <a:rPr lang="en-US" sz="2000" dirty="0" smtClean="0"/>
              <a:t>Now train the network in order to minimize the cost. This means that we need to minimize the error. Hence, we need a continuous activation function to calculate the derivative.</a:t>
            </a:r>
          </a:p>
          <a:p>
            <a:r>
              <a:rPr lang="en-US" sz="2000" dirty="0" smtClean="0"/>
              <a:t>Sigmoid activation function: </a:t>
            </a:r>
          </a:p>
          <a:p>
            <a:pPr>
              <a:buNone/>
            </a:pPr>
            <a:r>
              <a:rPr lang="en-US" sz="2000" b="1" dirty="0" smtClean="0"/>
              <a:t>	*Gradient Descent Learning</a:t>
            </a:r>
          </a:p>
          <a:p>
            <a:pPr>
              <a:buNone/>
            </a:pPr>
            <a:r>
              <a:rPr lang="en-US" sz="2000" b="1" dirty="0" smtClean="0"/>
              <a:t>            </a:t>
            </a:r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dirty="0" smtClean="0"/>
              <a:t>where </a:t>
            </a:r>
            <a:endParaRPr lang="sv-SE" sz="2000" baseline="-25000" dirty="0" smtClean="0">
              <a:sym typeface="Symbol" pitchFamily="18" charset="2"/>
            </a:endParaRP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endParaRPr lang="en-US" sz="2000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324917"/>
              </p:ext>
            </p:extLst>
          </p:nvPr>
        </p:nvGraphicFramePr>
        <p:xfrm>
          <a:off x="2109788" y="1447800"/>
          <a:ext cx="1582737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tion" r:id="rId3" imgW="1206360" imgH="393480" progId="Equation.DSMT4">
                  <p:embed/>
                </p:oleObj>
              </mc:Choice>
              <mc:Fallback>
                <p:oleObj name="Equation" r:id="rId3" imgW="120636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788" y="1447800"/>
                        <a:ext cx="1582737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8106013"/>
              </p:ext>
            </p:extLst>
          </p:nvPr>
        </p:nvGraphicFramePr>
        <p:xfrm>
          <a:off x="4114800" y="2743200"/>
          <a:ext cx="12033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tion" r:id="rId5" imgW="875920" imgH="393529" progId="Equation.3">
                  <p:embed/>
                </p:oleObj>
              </mc:Choice>
              <mc:Fallback>
                <p:oleObj name="Equation" r:id="rId5" imgW="875920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43200"/>
                        <a:ext cx="120332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352973"/>
              </p:ext>
            </p:extLst>
          </p:nvPr>
        </p:nvGraphicFramePr>
        <p:xfrm>
          <a:off x="933450" y="3581400"/>
          <a:ext cx="356870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Equation" r:id="rId7" imgW="2806560" imgH="419040" progId="Equation.DSMT4">
                  <p:embed/>
                </p:oleObj>
              </mc:Choice>
              <mc:Fallback>
                <p:oleObj name="Equation" r:id="rId7" imgW="2806560" imgH="419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3581400"/>
                        <a:ext cx="3568700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061272"/>
              </p:ext>
            </p:extLst>
          </p:nvPr>
        </p:nvGraphicFramePr>
        <p:xfrm>
          <a:off x="982663" y="4267200"/>
          <a:ext cx="335597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Equation" r:id="rId9" imgW="2641320" imgH="431640" progId="Equation.DSMT4">
                  <p:embed/>
                </p:oleObj>
              </mc:Choice>
              <mc:Fallback>
                <p:oleObj name="Equation" r:id="rId9" imgW="2641320" imgH="4316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4267200"/>
                        <a:ext cx="3355975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35544"/>
              </p:ext>
            </p:extLst>
          </p:nvPr>
        </p:nvGraphicFramePr>
        <p:xfrm>
          <a:off x="990600" y="4876800"/>
          <a:ext cx="3667125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11" imgW="3162300" imgH="1384300" progId="Equation.3">
                  <p:embed/>
                </p:oleObj>
              </mc:Choice>
              <mc:Fallback>
                <p:oleObj name="Equation" r:id="rId11" imgW="3162300" imgH="1384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876800"/>
                        <a:ext cx="3667125" cy="160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78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Recurrent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Characteristics:</a:t>
            </a:r>
          </a:p>
          <a:p>
            <a:pPr>
              <a:buNone/>
            </a:pPr>
            <a:r>
              <a:rPr lang="en-US" sz="2000" dirty="0"/>
              <a:t> - Nodes connect back to other nodes or themselves</a:t>
            </a:r>
          </a:p>
          <a:p>
            <a:pPr>
              <a:buNone/>
            </a:pPr>
            <a:r>
              <a:rPr lang="en-US" sz="2000" dirty="0"/>
              <a:t> - Information flow is </a:t>
            </a:r>
            <a:r>
              <a:rPr lang="en-US" sz="2000" dirty="0" smtClean="0"/>
              <a:t>bidirectional</a:t>
            </a:r>
          </a:p>
          <a:p>
            <a:r>
              <a:rPr lang="en-US" sz="2000" b="1" dirty="0" smtClean="0"/>
              <a:t>Fully recurrent network</a:t>
            </a:r>
            <a:r>
              <a:rPr lang="en-US" sz="2000" dirty="0" smtClean="0"/>
              <a:t>: there is a pair of directed connections between every pair of neurons in the network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Shaodi</a:t>
            </a:r>
            <a:r>
              <a:rPr lang="en-US" dirty="0"/>
              <a:t> Wang (shaodiwang@ucla.edu)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2534A-C3C6-45BA-BAB4-1F942DE5F04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3279502"/>
            <a:ext cx="3365619" cy="3571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8203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Hopfield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1" dirty="0" smtClean="0"/>
              <a:t>Characteristics</a:t>
            </a:r>
            <a:r>
              <a:rPr lang="en-US" sz="1600" b="1" dirty="0"/>
              <a:t>:</a:t>
            </a:r>
          </a:p>
          <a:p>
            <a:pPr>
              <a:buNone/>
            </a:pPr>
            <a:r>
              <a:rPr lang="en-US" sz="1600" dirty="0"/>
              <a:t> - A RNN in which all connections are symmetric</a:t>
            </a:r>
          </a:p>
          <a:p>
            <a:pPr>
              <a:buNone/>
            </a:pPr>
            <a:r>
              <a:rPr lang="en-US" sz="1600" dirty="0"/>
              <a:t> - Binary threshold activation function (CAM)</a:t>
            </a:r>
          </a:p>
          <a:p>
            <a:pPr>
              <a:buNone/>
            </a:pPr>
            <a:r>
              <a:rPr lang="en-US" sz="1600" dirty="0"/>
              <a:t> - No unit has a connection with itself and </a:t>
            </a:r>
            <a:r>
              <a:rPr lang="en-US" sz="1600" dirty="0" err="1"/>
              <a:t>W</a:t>
            </a:r>
            <a:r>
              <a:rPr lang="en-US" sz="1600" baseline="-25000" dirty="0" err="1"/>
              <a:t>i,j</a:t>
            </a:r>
            <a:r>
              <a:rPr lang="en-US" sz="1600" baseline="-25000" dirty="0"/>
              <a:t> </a:t>
            </a:r>
            <a:r>
              <a:rPr lang="en-US" sz="1600" dirty="0"/>
              <a:t>=</a:t>
            </a:r>
            <a:r>
              <a:rPr lang="en-US" sz="1600" dirty="0" err="1"/>
              <a:t>W</a:t>
            </a:r>
            <a:r>
              <a:rPr lang="en-US" sz="1600" baseline="-25000" dirty="0" err="1"/>
              <a:t>j,i</a:t>
            </a:r>
            <a:r>
              <a:rPr lang="en-US" sz="1600" baseline="-25000" dirty="0"/>
              <a:t> </a:t>
            </a:r>
            <a:r>
              <a:rPr lang="en-US" sz="1600" dirty="0"/>
              <a:t>(symmetric)</a:t>
            </a:r>
          </a:p>
          <a:p>
            <a:pPr>
              <a:buNone/>
            </a:pPr>
            <a:r>
              <a:rPr lang="en-US" sz="1600" dirty="0"/>
              <a:t> - symmetric weights guarantee that the energy function decreases monotonically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/>
          </a:p>
          <a:p>
            <a:pPr>
              <a:buFontTx/>
              <a:buChar char="-"/>
            </a:pPr>
            <a:r>
              <a:rPr lang="en-US" sz="1600" dirty="0" err="1"/>
              <a:t>Hebbian</a:t>
            </a:r>
            <a:r>
              <a:rPr lang="en-US" sz="1600" dirty="0"/>
              <a:t> learning: Increase weight between two nodes if both have same activity, otherwise decrease. </a:t>
            </a:r>
          </a:p>
          <a:p>
            <a:pPr>
              <a:buFontTx/>
              <a:buChar char="-"/>
            </a:pPr>
            <a:r>
              <a:rPr lang="en-US" sz="1600" dirty="0"/>
              <a:t>Synchronous training: the outputs for all the nodes are </a:t>
            </a:r>
          </a:p>
          <a:p>
            <a:pPr>
              <a:buNone/>
            </a:pPr>
            <a:r>
              <a:rPr lang="en-US" sz="1600" dirty="0"/>
              <a:t>calculated before applied to the other nodes</a:t>
            </a:r>
          </a:p>
          <a:p>
            <a:pPr>
              <a:buFontTx/>
              <a:buChar char="-"/>
            </a:pPr>
            <a:r>
              <a:rPr lang="en-US" sz="1600" dirty="0"/>
              <a:t>Asynchronous training: randomly choose a node and </a:t>
            </a:r>
          </a:p>
          <a:p>
            <a:pPr>
              <a:buNone/>
            </a:pPr>
            <a:r>
              <a:rPr lang="en-US" sz="1600" dirty="0"/>
              <a:t>calculate its output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endParaRPr lang="en-US" sz="1600" dirty="0"/>
          </a:p>
          <a:p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Shaodi Wang (shaodiwang@ucla.edu)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2534A-C3C6-45BA-BAB4-1F942DE5F04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948299"/>
            <a:ext cx="3200400" cy="709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opfield ne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6329046" y="4122097"/>
            <a:ext cx="2658107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21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 Organized Map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The purpose of SOM is to map a multidimensional input space onto a topology preserving map of neurons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Preserve a topological so that neighboring neurons respond to « similar »input patterns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topological structure is often a 2 or 3 dimensional space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Each neuron is assigned a weight vector with the same dimensionality of the input space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Input patterns are compared to each weight vector and the closest wins (Euclidean Distance)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Shaodi Wang (shaodiwang@ucla.edu)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2534A-C3C6-45BA-BAB4-1F942DE5F04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850" y="3962400"/>
            <a:ext cx="3714750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418181"/>
            <a:ext cx="2743200" cy="196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622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CLA-NanoCAD_v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100000">
              <a:srgbClr val="526895">
                <a:alpha val="75000"/>
              </a:srgbClr>
            </a:gs>
            <a:gs pos="56000">
              <a:srgbClr val="526895">
                <a:alpha val="75000"/>
              </a:srgbClr>
            </a:gs>
            <a:gs pos="53000">
              <a:srgbClr val="526895">
                <a:alpha val="75000"/>
              </a:srgbClr>
            </a:gs>
          </a:gsLst>
          <a:lin ang="16200000" scaled="0"/>
        </a:gradFill>
        <a:ln>
          <a:noFill/>
        </a:ln>
      </a:spPr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UCLA-NanoCAD_v5</Template>
  <TotalTime>475</TotalTime>
  <Words>419</Words>
  <Application>Microsoft Office PowerPoint</Application>
  <PresentationFormat>On-screen Show (4:3)</PresentationFormat>
  <Paragraphs>103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UCLA-NanoCAD_v5</vt:lpstr>
      <vt:lpstr>MathType 6.0 Equation</vt:lpstr>
      <vt:lpstr>Equation</vt:lpstr>
      <vt:lpstr>Memristor in Learning Neural Networks</vt:lpstr>
      <vt:lpstr>Characteristics</vt:lpstr>
      <vt:lpstr>Neural Network</vt:lpstr>
      <vt:lpstr>Learning in Neural Network </vt:lpstr>
      <vt:lpstr>Multi Layer Perceptron </vt:lpstr>
      <vt:lpstr>Gradient Descent</vt:lpstr>
      <vt:lpstr>Recurrent Network</vt:lpstr>
      <vt:lpstr>Hopfield Network</vt:lpstr>
      <vt:lpstr>Self Organized Map</vt:lpstr>
      <vt:lpstr>Thanks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 Neural Networks and Defect Tolerant Classifiers</dc:title>
  <dc:creator>Derek</dc:creator>
  <cp:lastModifiedBy>Derek</cp:lastModifiedBy>
  <cp:revision>18</cp:revision>
  <dcterms:created xsi:type="dcterms:W3CDTF">2012-11-19T03:37:30Z</dcterms:created>
  <dcterms:modified xsi:type="dcterms:W3CDTF">2012-11-20T01:42:16Z</dcterms:modified>
</cp:coreProperties>
</file>