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sldIdLst>
    <p:sldId id="256" r:id="rId2"/>
    <p:sldId id="266" r:id="rId3"/>
    <p:sldId id="263" r:id="rId4"/>
    <p:sldId id="257" r:id="rId5"/>
    <p:sldId id="258" r:id="rId6"/>
    <p:sldId id="268" r:id="rId7"/>
    <p:sldId id="267" r:id="rId8"/>
    <p:sldId id="265" r:id="rId9"/>
  </p:sldIdLst>
  <p:sldSz cx="9144000" cy="6858000" type="screen4x3"/>
  <p:notesSz cx="8686800" cy="6400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3733800"/>
            <a:ext cx="7543800" cy="76200"/>
          </a:xfrm>
          <a:prstGeom prst="roundRect">
            <a:avLst/>
          </a:prstGeom>
          <a:solidFill>
            <a:srgbClr val="526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lowchart: Delay 4"/>
          <p:cNvSpPr/>
          <p:nvPr/>
        </p:nvSpPr>
        <p:spPr>
          <a:xfrm>
            <a:off x="8266113" y="3733800"/>
            <a:ext cx="228600" cy="76200"/>
          </a:xfrm>
          <a:prstGeom prst="flowChartDelay">
            <a:avLst/>
          </a:prstGeom>
          <a:solidFill>
            <a:srgbClr val="526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10800000">
            <a:off x="685800" y="3733800"/>
            <a:ext cx="228600" cy="76200"/>
          </a:xfrm>
          <a:prstGeom prst="flowChartDelay">
            <a:avLst/>
          </a:prstGeom>
          <a:solidFill>
            <a:srgbClr val="526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0"/>
            <a:ext cx="971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33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Puneet Gupta (puneet@ee.ucla.edu)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7D8F-673A-4506-86A5-449B30BA0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8229600" cy="357188"/>
          </a:xfrm>
          <a:prstGeom prst="rect">
            <a:avLst/>
          </a:prstGeom>
          <a:gradFill>
            <a:gsLst>
              <a:gs pos="27000">
                <a:srgbClr val="526895"/>
              </a:gs>
              <a:gs pos="69000">
                <a:schemeClr val="accent1">
                  <a:tint val="44500"/>
                  <a:satMod val="160000"/>
                </a:schemeClr>
              </a:gs>
              <a:gs pos="97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537325"/>
            <a:ext cx="4267200" cy="320675"/>
          </a:xfrm>
          <a:prstGeom prst="rect">
            <a:avLst/>
          </a:prstGeom>
          <a:gradFill>
            <a:gsLst>
              <a:gs pos="29000">
                <a:srgbClr val="526895"/>
              </a:gs>
              <a:gs pos="79000">
                <a:srgbClr val="7D8EB0"/>
              </a:gs>
              <a:gs pos="25000">
                <a:srgbClr val="526895"/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NanoCAD Lab</a:t>
            </a:r>
          </a:p>
        </p:txBody>
      </p:sp>
      <p:sp>
        <p:nvSpPr>
          <p:cNvPr id="7" name="Pie 6"/>
          <p:cNvSpPr/>
          <p:nvPr userDrawn="1"/>
        </p:nvSpPr>
        <p:spPr>
          <a:xfrm rot="5400000">
            <a:off x="3924300" y="6157913"/>
            <a:ext cx="649288" cy="1408112"/>
          </a:xfrm>
          <a:prstGeom prst="pie">
            <a:avLst>
              <a:gd name="adj1" fmla="val 10811445"/>
              <a:gd name="adj2" fmla="val 16200000"/>
            </a:avLst>
          </a:prstGeom>
          <a:solidFill>
            <a:srgbClr val="7D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2596-E97C-4F33-A4C4-2948FE45B830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656388"/>
            <a:ext cx="2835275" cy="182562"/>
          </a:xfrm>
        </p:spPr>
        <p:txBody>
          <a:bodyPr/>
          <a:lstStyle>
            <a:lvl1pPr algn="l">
              <a:defRPr sz="13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913" y="6656388"/>
            <a:ext cx="381000" cy="182562"/>
          </a:xfrm>
        </p:spPr>
        <p:txBody>
          <a:bodyPr/>
          <a:lstStyle>
            <a:lvl1pPr algn="r">
              <a:defRPr sz="1300" b="1">
                <a:latin typeface="+mj-lt"/>
              </a:defRPr>
            </a:lvl1pPr>
          </a:lstStyle>
          <a:p>
            <a:pPr>
              <a:defRPr/>
            </a:pPr>
            <a:fld id="{9233E19D-64A7-4EEF-991F-C5F6DEDB8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8229600" cy="357188"/>
          </a:xfrm>
          <a:prstGeom prst="rect">
            <a:avLst/>
          </a:prstGeom>
          <a:gradFill>
            <a:gsLst>
              <a:gs pos="27000">
                <a:srgbClr val="526895"/>
              </a:gs>
              <a:gs pos="69000">
                <a:schemeClr val="accent1">
                  <a:tint val="44500"/>
                  <a:satMod val="160000"/>
                </a:schemeClr>
              </a:gs>
              <a:gs pos="97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537325"/>
            <a:ext cx="4267200" cy="320675"/>
          </a:xfrm>
          <a:prstGeom prst="rect">
            <a:avLst/>
          </a:prstGeom>
          <a:gradFill>
            <a:gsLst>
              <a:gs pos="29000">
                <a:srgbClr val="526895"/>
              </a:gs>
              <a:gs pos="79000">
                <a:srgbClr val="7D8EB0"/>
              </a:gs>
              <a:gs pos="25000">
                <a:srgbClr val="526895"/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NanoCAD Lab</a:t>
            </a:r>
          </a:p>
        </p:txBody>
      </p:sp>
      <p:sp>
        <p:nvSpPr>
          <p:cNvPr id="7" name="Pie 6"/>
          <p:cNvSpPr/>
          <p:nvPr userDrawn="1"/>
        </p:nvSpPr>
        <p:spPr>
          <a:xfrm rot="5400000">
            <a:off x="3924300" y="6157913"/>
            <a:ext cx="649288" cy="1408112"/>
          </a:xfrm>
          <a:prstGeom prst="pie">
            <a:avLst>
              <a:gd name="adj1" fmla="val 10811445"/>
              <a:gd name="adj2" fmla="val 16200000"/>
            </a:avLst>
          </a:prstGeom>
          <a:solidFill>
            <a:srgbClr val="7D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972B-32A7-4AC5-AE6A-1786DA1D6DF5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656388"/>
            <a:ext cx="2835275" cy="182562"/>
          </a:xfrm>
        </p:spPr>
        <p:txBody>
          <a:bodyPr/>
          <a:lstStyle>
            <a:lvl1pPr algn="l">
              <a:defRPr sz="13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913" y="6656388"/>
            <a:ext cx="381000" cy="182562"/>
          </a:xfrm>
        </p:spPr>
        <p:txBody>
          <a:bodyPr/>
          <a:lstStyle>
            <a:lvl1pPr algn="r">
              <a:defRPr sz="1300" b="1">
                <a:latin typeface="+mj-lt"/>
              </a:defRPr>
            </a:lvl1pPr>
          </a:lstStyle>
          <a:p>
            <a:pPr>
              <a:defRPr/>
            </a:pPr>
            <a:fld id="{82E2BFEF-C346-43FD-A8E6-0E4F08CC4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37325"/>
            <a:ext cx="4267200" cy="320675"/>
          </a:xfrm>
          <a:prstGeom prst="rect">
            <a:avLst/>
          </a:prstGeom>
          <a:gradFill>
            <a:gsLst>
              <a:gs pos="29000">
                <a:srgbClr val="526895"/>
              </a:gs>
              <a:gs pos="79000">
                <a:srgbClr val="7D8EB0"/>
              </a:gs>
              <a:gs pos="25000">
                <a:srgbClr val="526895"/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NanoCAD Lab</a:t>
            </a:r>
          </a:p>
        </p:txBody>
      </p:sp>
      <p:sp>
        <p:nvSpPr>
          <p:cNvPr id="5" name="Pie 4"/>
          <p:cNvSpPr/>
          <p:nvPr/>
        </p:nvSpPr>
        <p:spPr>
          <a:xfrm rot="5400000">
            <a:off x="3924300" y="6157913"/>
            <a:ext cx="649288" cy="1408112"/>
          </a:xfrm>
          <a:prstGeom prst="pie">
            <a:avLst>
              <a:gd name="adj1" fmla="val 10811445"/>
              <a:gd name="adj2" fmla="val 16200000"/>
            </a:avLst>
          </a:prstGeom>
          <a:solidFill>
            <a:srgbClr val="7D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8229600" cy="357188"/>
          </a:xfrm>
          <a:prstGeom prst="rect">
            <a:avLst/>
          </a:prstGeom>
          <a:gradFill>
            <a:gsLst>
              <a:gs pos="27000">
                <a:srgbClr val="526895"/>
              </a:gs>
              <a:gs pos="69000">
                <a:schemeClr val="accent1">
                  <a:tint val="44500"/>
                  <a:satMod val="160000"/>
                </a:schemeClr>
              </a:gs>
              <a:gs pos="97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5268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>
            <a:lvl1pPr>
              <a:buClr>
                <a:srgbClr val="526895"/>
              </a:buClr>
              <a:defRPr sz="2600">
                <a:solidFill>
                  <a:srgbClr val="526895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526895"/>
              </a:buClr>
              <a:defRPr>
                <a:solidFill>
                  <a:srgbClr val="526895"/>
                </a:solidFill>
              </a:defRPr>
            </a:lvl2pPr>
            <a:lvl3pPr>
              <a:defRPr>
                <a:solidFill>
                  <a:srgbClr val="526895"/>
                </a:solidFill>
              </a:defRPr>
            </a:lvl3pPr>
            <a:lvl4pPr>
              <a:defRPr>
                <a:solidFill>
                  <a:srgbClr val="526895"/>
                </a:solidFill>
              </a:defRPr>
            </a:lvl4pPr>
            <a:lvl5pPr>
              <a:defRPr>
                <a:solidFill>
                  <a:srgbClr val="52689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198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F5384-8B6F-4F0C-B322-2C50B5EB47A5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656388"/>
            <a:ext cx="2835275" cy="182562"/>
          </a:xfrm>
        </p:spPr>
        <p:txBody>
          <a:bodyPr/>
          <a:lstStyle>
            <a:lvl1pPr algn="l">
              <a:defRPr sz="13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913" y="6656388"/>
            <a:ext cx="381000" cy="182562"/>
          </a:xfrm>
        </p:spPr>
        <p:txBody>
          <a:bodyPr/>
          <a:lstStyle>
            <a:lvl1pPr algn="r">
              <a:defRPr sz="1300" b="1">
                <a:latin typeface="+mj-lt"/>
              </a:defRPr>
            </a:lvl1pPr>
          </a:lstStyle>
          <a:p>
            <a:pPr>
              <a:defRPr/>
            </a:pPr>
            <a:fld id="{81E2534A-C3C6-45BA-BAB4-1F942DE5F0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8229600" cy="357188"/>
          </a:xfrm>
          <a:prstGeom prst="rect">
            <a:avLst/>
          </a:prstGeom>
          <a:gradFill>
            <a:gsLst>
              <a:gs pos="27000">
                <a:srgbClr val="526895"/>
              </a:gs>
              <a:gs pos="69000">
                <a:schemeClr val="accent1">
                  <a:tint val="44500"/>
                  <a:satMod val="160000"/>
                </a:schemeClr>
              </a:gs>
              <a:gs pos="97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0" y="6537325"/>
            <a:ext cx="4267200" cy="320675"/>
          </a:xfrm>
          <a:prstGeom prst="rect">
            <a:avLst/>
          </a:prstGeom>
          <a:gradFill>
            <a:gsLst>
              <a:gs pos="29000">
                <a:srgbClr val="526895"/>
              </a:gs>
              <a:gs pos="79000">
                <a:srgbClr val="7D8EB0"/>
              </a:gs>
              <a:gs pos="25000">
                <a:srgbClr val="526895"/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NanoCAD Lab</a:t>
            </a:r>
          </a:p>
        </p:txBody>
      </p:sp>
      <p:sp>
        <p:nvSpPr>
          <p:cNvPr id="7" name="Pie 6"/>
          <p:cNvSpPr/>
          <p:nvPr userDrawn="1"/>
        </p:nvSpPr>
        <p:spPr>
          <a:xfrm rot="5400000">
            <a:off x="3924300" y="6157913"/>
            <a:ext cx="649288" cy="1408112"/>
          </a:xfrm>
          <a:prstGeom prst="pie">
            <a:avLst>
              <a:gd name="adj1" fmla="val 10811445"/>
              <a:gd name="adj2" fmla="val 16200000"/>
            </a:avLst>
          </a:prstGeom>
          <a:solidFill>
            <a:srgbClr val="7D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E3E9-AE3D-4BE7-BDBE-83861C75FB2F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656388"/>
            <a:ext cx="2835275" cy="182562"/>
          </a:xfrm>
        </p:spPr>
        <p:txBody>
          <a:bodyPr/>
          <a:lstStyle>
            <a:lvl1pPr algn="l">
              <a:defRPr sz="13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913" y="6656388"/>
            <a:ext cx="381000" cy="182562"/>
          </a:xfrm>
        </p:spPr>
        <p:txBody>
          <a:bodyPr/>
          <a:lstStyle>
            <a:lvl1pPr algn="r">
              <a:defRPr sz="1300" b="1">
                <a:latin typeface="+mj-lt"/>
              </a:defRPr>
            </a:lvl1pPr>
          </a:lstStyle>
          <a:p>
            <a:pPr>
              <a:defRPr/>
            </a:pPr>
            <a:fld id="{665656F0-74D6-40EC-971A-9ABF27085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229600" cy="357188"/>
          </a:xfrm>
          <a:prstGeom prst="rect">
            <a:avLst/>
          </a:prstGeom>
          <a:gradFill>
            <a:gsLst>
              <a:gs pos="27000">
                <a:srgbClr val="526895"/>
              </a:gs>
              <a:gs pos="69000">
                <a:schemeClr val="accent1">
                  <a:tint val="44500"/>
                  <a:satMod val="160000"/>
                </a:schemeClr>
              </a:gs>
              <a:gs pos="97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6537325"/>
            <a:ext cx="4267200" cy="320675"/>
          </a:xfrm>
          <a:prstGeom prst="rect">
            <a:avLst/>
          </a:prstGeom>
          <a:gradFill>
            <a:gsLst>
              <a:gs pos="29000">
                <a:srgbClr val="526895"/>
              </a:gs>
              <a:gs pos="79000">
                <a:srgbClr val="7D8EB0"/>
              </a:gs>
              <a:gs pos="25000">
                <a:srgbClr val="526895"/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NanoCAD Lab</a:t>
            </a:r>
          </a:p>
        </p:txBody>
      </p:sp>
      <p:sp>
        <p:nvSpPr>
          <p:cNvPr id="8" name="Pie 7"/>
          <p:cNvSpPr/>
          <p:nvPr userDrawn="1"/>
        </p:nvSpPr>
        <p:spPr>
          <a:xfrm rot="5400000">
            <a:off x="3924300" y="6157913"/>
            <a:ext cx="649288" cy="1408112"/>
          </a:xfrm>
          <a:prstGeom prst="pie">
            <a:avLst>
              <a:gd name="adj1" fmla="val 10811445"/>
              <a:gd name="adj2" fmla="val 16200000"/>
            </a:avLst>
          </a:prstGeom>
          <a:solidFill>
            <a:srgbClr val="7D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B6B6-464B-40AD-B6DA-CBE2A587524C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656388"/>
            <a:ext cx="2835275" cy="182562"/>
          </a:xfrm>
        </p:spPr>
        <p:txBody>
          <a:bodyPr/>
          <a:lstStyle>
            <a:lvl1pPr algn="l">
              <a:defRPr sz="13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913" y="6656388"/>
            <a:ext cx="381000" cy="182562"/>
          </a:xfrm>
        </p:spPr>
        <p:txBody>
          <a:bodyPr/>
          <a:lstStyle>
            <a:lvl1pPr algn="r">
              <a:defRPr sz="1300" b="1">
                <a:latin typeface="+mj-lt"/>
              </a:defRPr>
            </a:lvl1pPr>
          </a:lstStyle>
          <a:p>
            <a:pPr>
              <a:defRPr/>
            </a:pPr>
            <a:fld id="{37D948B5-9EC1-4F37-8A09-0D337D706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8229600" cy="357188"/>
          </a:xfrm>
          <a:prstGeom prst="rect">
            <a:avLst/>
          </a:prstGeom>
          <a:gradFill>
            <a:gsLst>
              <a:gs pos="27000">
                <a:srgbClr val="526895"/>
              </a:gs>
              <a:gs pos="69000">
                <a:schemeClr val="accent1">
                  <a:tint val="44500"/>
                  <a:satMod val="160000"/>
                </a:schemeClr>
              </a:gs>
              <a:gs pos="97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0" y="6537325"/>
            <a:ext cx="4267200" cy="320675"/>
          </a:xfrm>
          <a:prstGeom prst="rect">
            <a:avLst/>
          </a:prstGeom>
          <a:gradFill>
            <a:gsLst>
              <a:gs pos="29000">
                <a:srgbClr val="526895"/>
              </a:gs>
              <a:gs pos="79000">
                <a:srgbClr val="7D8EB0"/>
              </a:gs>
              <a:gs pos="25000">
                <a:srgbClr val="526895"/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NanoCAD Lab</a:t>
            </a:r>
          </a:p>
        </p:txBody>
      </p:sp>
      <p:sp>
        <p:nvSpPr>
          <p:cNvPr id="10" name="Pie 9"/>
          <p:cNvSpPr/>
          <p:nvPr userDrawn="1"/>
        </p:nvSpPr>
        <p:spPr>
          <a:xfrm rot="5400000">
            <a:off x="3924300" y="6157913"/>
            <a:ext cx="649288" cy="1408112"/>
          </a:xfrm>
          <a:prstGeom prst="pie">
            <a:avLst>
              <a:gd name="adj1" fmla="val 10811445"/>
              <a:gd name="adj2" fmla="val 16200000"/>
            </a:avLst>
          </a:prstGeom>
          <a:solidFill>
            <a:srgbClr val="7D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43AF-D1A2-4234-AA37-A5AFE4B88F31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656388"/>
            <a:ext cx="2835275" cy="182562"/>
          </a:xfrm>
        </p:spPr>
        <p:txBody>
          <a:bodyPr/>
          <a:lstStyle>
            <a:lvl1pPr algn="l">
              <a:defRPr sz="13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913" y="6656388"/>
            <a:ext cx="381000" cy="182562"/>
          </a:xfrm>
        </p:spPr>
        <p:txBody>
          <a:bodyPr/>
          <a:lstStyle>
            <a:lvl1pPr algn="r">
              <a:defRPr sz="1300" b="1">
                <a:latin typeface="+mj-lt"/>
              </a:defRPr>
            </a:lvl1pPr>
          </a:lstStyle>
          <a:p>
            <a:pPr>
              <a:defRPr/>
            </a:pPr>
            <a:fld id="{0C8E6372-E8AE-4C73-A58C-807A36BCF8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8229600" cy="357188"/>
          </a:xfrm>
          <a:prstGeom prst="rect">
            <a:avLst/>
          </a:prstGeom>
          <a:gradFill>
            <a:gsLst>
              <a:gs pos="27000">
                <a:srgbClr val="526895"/>
              </a:gs>
              <a:gs pos="69000">
                <a:schemeClr val="accent1">
                  <a:tint val="44500"/>
                  <a:satMod val="160000"/>
                </a:schemeClr>
              </a:gs>
              <a:gs pos="97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0" y="6537325"/>
            <a:ext cx="4267200" cy="320675"/>
          </a:xfrm>
          <a:prstGeom prst="rect">
            <a:avLst/>
          </a:prstGeom>
          <a:gradFill>
            <a:gsLst>
              <a:gs pos="29000">
                <a:srgbClr val="526895"/>
              </a:gs>
              <a:gs pos="79000">
                <a:srgbClr val="7D8EB0"/>
              </a:gs>
              <a:gs pos="25000">
                <a:srgbClr val="526895"/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NanoCAD Lab</a:t>
            </a:r>
          </a:p>
        </p:txBody>
      </p:sp>
      <p:sp>
        <p:nvSpPr>
          <p:cNvPr id="6" name="Pie 5"/>
          <p:cNvSpPr/>
          <p:nvPr userDrawn="1"/>
        </p:nvSpPr>
        <p:spPr>
          <a:xfrm rot="5400000">
            <a:off x="3924300" y="6157913"/>
            <a:ext cx="649288" cy="1408112"/>
          </a:xfrm>
          <a:prstGeom prst="pie">
            <a:avLst>
              <a:gd name="adj1" fmla="val 10811445"/>
              <a:gd name="adj2" fmla="val 16200000"/>
            </a:avLst>
          </a:prstGeom>
          <a:solidFill>
            <a:srgbClr val="7D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E14CA-F1FD-41FA-B4F7-971F192EFC17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656388"/>
            <a:ext cx="2835275" cy="182562"/>
          </a:xfrm>
        </p:spPr>
        <p:txBody>
          <a:bodyPr/>
          <a:lstStyle>
            <a:lvl1pPr algn="l">
              <a:defRPr sz="13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913" y="6656388"/>
            <a:ext cx="381000" cy="182562"/>
          </a:xfrm>
        </p:spPr>
        <p:txBody>
          <a:bodyPr/>
          <a:lstStyle>
            <a:lvl1pPr algn="r">
              <a:defRPr sz="1300" b="1">
                <a:latin typeface="+mj-lt"/>
              </a:defRPr>
            </a:lvl1pPr>
          </a:lstStyle>
          <a:p>
            <a:pPr>
              <a:defRPr/>
            </a:pPr>
            <a:fld id="{61B4271D-25DB-4712-8BD1-3EAF7E7E7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8229600" cy="357188"/>
          </a:xfrm>
          <a:prstGeom prst="rect">
            <a:avLst/>
          </a:prstGeom>
          <a:gradFill>
            <a:gsLst>
              <a:gs pos="27000">
                <a:srgbClr val="526895"/>
              </a:gs>
              <a:gs pos="69000">
                <a:schemeClr val="accent1">
                  <a:tint val="44500"/>
                  <a:satMod val="160000"/>
                </a:schemeClr>
              </a:gs>
              <a:gs pos="97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e 3"/>
          <p:cNvSpPr/>
          <p:nvPr userDrawn="1"/>
        </p:nvSpPr>
        <p:spPr>
          <a:xfrm rot="5400000">
            <a:off x="3924300" y="6157913"/>
            <a:ext cx="649288" cy="1408112"/>
          </a:xfrm>
          <a:prstGeom prst="pie">
            <a:avLst>
              <a:gd name="adj1" fmla="val 10811445"/>
              <a:gd name="adj2" fmla="val 16200000"/>
            </a:avLst>
          </a:prstGeom>
          <a:solidFill>
            <a:srgbClr val="7D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37960"/>
            <a:ext cx="4267200" cy="369332"/>
          </a:xfrm>
          <a:prstGeom prst="rect">
            <a:avLst/>
          </a:prstGeom>
          <a:gradFill>
            <a:gsLst>
              <a:gs pos="29000">
                <a:srgbClr val="526895"/>
              </a:gs>
              <a:gs pos="79000">
                <a:srgbClr val="526895">
                  <a:alpha val="75000"/>
                </a:srgbClr>
              </a:gs>
              <a:gs pos="25000">
                <a:srgbClr val="526895"/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NanoCAD Lab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6111-C10B-47A1-9F68-86700080926A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675438"/>
            <a:ext cx="2835275" cy="182562"/>
          </a:xfrm>
        </p:spPr>
        <p:txBody>
          <a:bodyPr/>
          <a:lstStyle>
            <a:lvl1pPr algn="l">
              <a:defRPr sz="13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913" y="6675438"/>
            <a:ext cx="381000" cy="136525"/>
          </a:xfrm>
        </p:spPr>
        <p:txBody>
          <a:bodyPr/>
          <a:lstStyle>
            <a:lvl1pPr algn="r">
              <a:defRPr sz="1300" b="1">
                <a:latin typeface="+mj-lt"/>
              </a:defRPr>
            </a:lvl1pPr>
          </a:lstStyle>
          <a:p>
            <a:pPr>
              <a:defRPr/>
            </a:pPr>
            <a:fld id="{A5663ACF-3903-491B-ABD8-C0A0FD995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229600" cy="357188"/>
          </a:xfrm>
          <a:prstGeom prst="rect">
            <a:avLst/>
          </a:prstGeom>
          <a:gradFill>
            <a:gsLst>
              <a:gs pos="27000">
                <a:srgbClr val="526895"/>
              </a:gs>
              <a:gs pos="69000">
                <a:schemeClr val="accent1">
                  <a:tint val="44500"/>
                  <a:satMod val="160000"/>
                </a:schemeClr>
              </a:gs>
              <a:gs pos="97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6537325"/>
            <a:ext cx="4267200" cy="320675"/>
          </a:xfrm>
          <a:prstGeom prst="rect">
            <a:avLst/>
          </a:prstGeom>
          <a:gradFill>
            <a:gsLst>
              <a:gs pos="29000">
                <a:srgbClr val="526895"/>
              </a:gs>
              <a:gs pos="79000">
                <a:srgbClr val="7D8EB0"/>
              </a:gs>
              <a:gs pos="25000">
                <a:srgbClr val="526895"/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NanoCAD Lab</a:t>
            </a:r>
          </a:p>
        </p:txBody>
      </p:sp>
      <p:sp>
        <p:nvSpPr>
          <p:cNvPr id="8" name="Pie 7"/>
          <p:cNvSpPr/>
          <p:nvPr userDrawn="1"/>
        </p:nvSpPr>
        <p:spPr>
          <a:xfrm rot="5400000">
            <a:off x="3924300" y="6157913"/>
            <a:ext cx="649288" cy="1408112"/>
          </a:xfrm>
          <a:prstGeom prst="pie">
            <a:avLst>
              <a:gd name="adj1" fmla="val 10811445"/>
              <a:gd name="adj2" fmla="val 16200000"/>
            </a:avLst>
          </a:prstGeom>
          <a:solidFill>
            <a:srgbClr val="7D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2260-A5E6-4E03-924E-B8DACBA7A9C0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656388"/>
            <a:ext cx="2835275" cy="182562"/>
          </a:xfrm>
        </p:spPr>
        <p:txBody>
          <a:bodyPr/>
          <a:lstStyle>
            <a:lvl1pPr algn="l">
              <a:defRPr sz="13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913" y="6656388"/>
            <a:ext cx="381000" cy="182562"/>
          </a:xfrm>
        </p:spPr>
        <p:txBody>
          <a:bodyPr/>
          <a:lstStyle>
            <a:lvl1pPr algn="r">
              <a:defRPr sz="1300" b="1">
                <a:latin typeface="+mj-lt"/>
              </a:defRPr>
            </a:lvl1pPr>
          </a:lstStyle>
          <a:p>
            <a:pPr>
              <a:defRPr/>
            </a:pPr>
            <a:fld id="{5AF295ED-5A46-4B54-9C86-A3876B337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8229600" cy="357188"/>
          </a:xfrm>
          <a:prstGeom prst="rect">
            <a:avLst/>
          </a:prstGeom>
          <a:gradFill>
            <a:gsLst>
              <a:gs pos="27000">
                <a:srgbClr val="526895"/>
              </a:gs>
              <a:gs pos="69000">
                <a:schemeClr val="accent1">
                  <a:tint val="44500"/>
                  <a:satMod val="160000"/>
                </a:schemeClr>
              </a:gs>
              <a:gs pos="97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86738" y="0"/>
            <a:ext cx="9572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0" y="6537325"/>
            <a:ext cx="4267200" cy="320675"/>
          </a:xfrm>
          <a:prstGeom prst="rect">
            <a:avLst/>
          </a:prstGeom>
          <a:gradFill>
            <a:gsLst>
              <a:gs pos="29000">
                <a:srgbClr val="526895"/>
              </a:gs>
              <a:gs pos="79000">
                <a:srgbClr val="7D8EB0"/>
              </a:gs>
              <a:gs pos="25000">
                <a:srgbClr val="526895"/>
              </a:gs>
            </a:gsLst>
            <a:lin ang="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NanoCAD Lab</a:t>
            </a:r>
          </a:p>
        </p:txBody>
      </p:sp>
      <p:sp>
        <p:nvSpPr>
          <p:cNvPr id="8" name="Pie 7"/>
          <p:cNvSpPr/>
          <p:nvPr userDrawn="1"/>
        </p:nvSpPr>
        <p:spPr>
          <a:xfrm rot="5400000">
            <a:off x="3924300" y="6157913"/>
            <a:ext cx="649288" cy="1408112"/>
          </a:xfrm>
          <a:prstGeom prst="pie">
            <a:avLst>
              <a:gd name="adj1" fmla="val 10811445"/>
              <a:gd name="adj2" fmla="val 16200000"/>
            </a:avLst>
          </a:prstGeom>
          <a:solidFill>
            <a:srgbClr val="7D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3C1A-67C1-4EE7-AB27-D537F3E290E0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656388"/>
            <a:ext cx="2835275" cy="182562"/>
          </a:xfrm>
        </p:spPr>
        <p:txBody>
          <a:bodyPr/>
          <a:lstStyle>
            <a:lvl1pPr algn="l">
              <a:defRPr sz="1300"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79913" y="6656388"/>
            <a:ext cx="381000" cy="182562"/>
          </a:xfrm>
        </p:spPr>
        <p:txBody>
          <a:bodyPr/>
          <a:lstStyle>
            <a:lvl1pPr algn="r">
              <a:defRPr sz="1300" b="1">
                <a:latin typeface="+mj-lt"/>
              </a:defRPr>
            </a:lvl1pPr>
          </a:lstStyle>
          <a:p>
            <a:pPr>
              <a:defRPr/>
            </a:pPr>
            <a:fld id="{0FD65AA1-482C-453B-9CA6-8FCC546A7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4D411C-5FFB-4D79-87F4-CFCA4FE57279}" type="datetime1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629400"/>
            <a:ext cx="1447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Puneet Gupta (puneet@ee.ucla.edu)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1920C2-C378-4272-AE4C-50B3CA5D9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526895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26895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26895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26895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26895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26895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26895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26895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26895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52689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2689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2689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2689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2689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Magnetoelectric</a:t>
            </a:r>
            <a:r>
              <a:rPr lang="en-US" dirty="0" smtClean="0"/>
              <a:t> Random Access </a:t>
            </a:r>
            <a:r>
              <a:rPr lang="en-US" dirty="0" smtClean="0"/>
              <a:t>Memory (</a:t>
            </a:r>
            <a:r>
              <a:rPr lang="en-US" dirty="0" err="1" smtClean="0"/>
              <a:t>MeRAM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Shaodi</a:t>
            </a:r>
            <a:r>
              <a:rPr lang="en-US" dirty="0" smtClean="0"/>
              <a:t> Wang</a:t>
            </a:r>
          </a:p>
          <a:p>
            <a:r>
              <a:rPr lang="en-US" dirty="0" err="1" smtClean="0"/>
              <a:t>NanoCAD</a:t>
            </a:r>
            <a:r>
              <a:rPr lang="en-US" dirty="0" smtClean="0"/>
              <a:t> Group, UCLA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Puneet Gupta (puneet@ee.ucla.edu)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5E7D8F-673A-4506-86A5-449B30BA07F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STT Characteristics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Shaodi</a:t>
            </a:r>
            <a:r>
              <a:rPr lang="en-US" dirty="0"/>
              <a:t> Wang (shaodiwang@ucla.edu)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2534A-C3C6-45BA-BAB4-1F942DE5F04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6" descr="Presentation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944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438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T</a:t>
            </a:r>
            <a:r>
              <a:rPr lang="en-US" sz="2400" dirty="0" smtClean="0"/>
              <a:t>unneling </a:t>
            </a:r>
            <a:r>
              <a:rPr lang="en-US" sz="2400" dirty="0" err="1"/>
              <a:t>M</a:t>
            </a:r>
            <a:r>
              <a:rPr lang="en-US" sz="2400" dirty="0" err="1" smtClean="0"/>
              <a:t>agnetoresistance</a:t>
            </a:r>
            <a:r>
              <a:rPr lang="en-US" sz="2400" dirty="0" smtClean="0"/>
              <a:t> Ratio: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/>
              <a:t>TMR </a:t>
            </a:r>
            <a:r>
              <a:rPr lang="en-US" sz="2400" b="1" dirty="0"/>
              <a:t>= (R</a:t>
            </a:r>
            <a:r>
              <a:rPr lang="en-US" sz="2400" b="1" baseline="-25000" dirty="0"/>
              <a:t>AP</a:t>
            </a:r>
            <a:r>
              <a:rPr lang="en-US" sz="2400" b="1" dirty="0"/>
              <a:t> – R</a:t>
            </a:r>
            <a:r>
              <a:rPr lang="en-US" sz="2400" b="1" baseline="-25000" dirty="0"/>
              <a:t>P</a:t>
            </a:r>
            <a:r>
              <a:rPr lang="en-US" sz="2400" b="1" dirty="0"/>
              <a:t>)/ R</a:t>
            </a:r>
            <a:r>
              <a:rPr lang="en-US" sz="2400" b="1" baseline="-25000" dirty="0"/>
              <a:t>P</a:t>
            </a:r>
            <a:r>
              <a:rPr lang="en-US" sz="2400" b="1" dirty="0"/>
              <a:t> = 100 – 200</a:t>
            </a:r>
            <a:r>
              <a:rPr lang="en-US" sz="2400" b="1" dirty="0" smtClean="0"/>
              <a:t>%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b="1" dirty="0" smtClean="0"/>
              <a:t>Resistance around 1k</a:t>
            </a:r>
            <a:r>
              <a:rPr lang="el-GR" sz="2200" b="1" dirty="0" smtClean="0">
                <a:latin typeface="Calibri"/>
              </a:rPr>
              <a:t>Ω</a:t>
            </a:r>
            <a:endParaRPr lang="en-US" sz="2200" b="1" dirty="0" smtClean="0">
              <a:latin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200" b="1" dirty="0" smtClean="0">
                <a:latin typeface="Calibri"/>
              </a:rPr>
              <a:t>Read/Write current : 0.x mA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Calibri"/>
              </a:rPr>
              <a:t>Read current must be smaller than write current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b="1" dirty="0" smtClean="0">
                <a:latin typeface="Calibri"/>
              </a:rPr>
              <a:t>Energy consumption mainly comes from leakage current during read/write </a:t>
            </a:r>
            <a:endParaRPr lang="en-US" sz="2200" b="1" dirty="0" smtClean="0"/>
          </a:p>
          <a:p>
            <a:pPr fontAlgn="auto">
              <a:spcAft>
                <a:spcPts val="0"/>
              </a:spcAft>
              <a:defRPr/>
            </a:pPr>
            <a:endParaRPr lang="en-US" sz="2200" b="1" dirty="0" smtClean="0"/>
          </a:p>
          <a:p>
            <a:pPr fontAlgn="auto">
              <a:spcAft>
                <a:spcPts val="0"/>
              </a:spcAft>
              <a:defRPr/>
            </a:pPr>
            <a:endParaRPr lang="en-US" sz="2200" b="1" dirty="0"/>
          </a:p>
          <a:p>
            <a:pPr>
              <a:buNone/>
            </a:pPr>
            <a:endParaRPr lang="en-US" sz="2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" y="1676400"/>
            <a:ext cx="838200" cy="1295400"/>
            <a:chOff x="304800" y="1676400"/>
            <a:chExt cx="60960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304800" y="1676400"/>
              <a:ext cx="609600" cy="304800"/>
            </a:xfrm>
            <a:prstGeom prst="roundRect">
              <a:avLst/>
            </a:prstGeom>
            <a:gradFill>
              <a:gsLst>
                <a:gs pos="100000">
                  <a:srgbClr val="526895">
                    <a:alpha val="75000"/>
                  </a:srgbClr>
                </a:gs>
                <a:gs pos="56000">
                  <a:srgbClr val="526895">
                    <a:alpha val="75000"/>
                  </a:srgbClr>
                </a:gs>
                <a:gs pos="53000">
                  <a:srgbClr val="526895">
                    <a:alpha val="7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Fixed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4800" y="1981200"/>
              <a:ext cx="609600" cy="3048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MgO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4800" y="2286000"/>
              <a:ext cx="609600" cy="304800"/>
            </a:xfrm>
            <a:prstGeom prst="roundRect">
              <a:avLst/>
            </a:prstGeom>
            <a:gradFill>
              <a:gsLst>
                <a:gs pos="100000">
                  <a:srgbClr val="526895">
                    <a:alpha val="75000"/>
                  </a:srgbClr>
                </a:gs>
                <a:gs pos="56000">
                  <a:srgbClr val="526895">
                    <a:alpha val="75000"/>
                  </a:srgbClr>
                </a:gs>
                <a:gs pos="53000">
                  <a:srgbClr val="526895">
                    <a:alpha val="7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Free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454056" y="1752600"/>
            <a:ext cx="6096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54056" y="2857500"/>
            <a:ext cx="533030" cy="1143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3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MeRAM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Shaodi</a:t>
            </a:r>
            <a:r>
              <a:rPr lang="en-US" dirty="0"/>
              <a:t> Wang (shaodiwang@ucla.edu)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2534A-C3C6-45BA-BAB4-1F942DE5F04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81" y="4267200"/>
            <a:ext cx="3500021" cy="233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9963"/>
            <a:ext cx="4040338" cy="246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807755" y="3137274"/>
            <a:ext cx="1143000" cy="609600"/>
          </a:xfrm>
          <a:prstGeom prst="ellipse">
            <a:avLst/>
          </a:prstGeom>
          <a:noFill/>
          <a:ln>
            <a:solidFill>
              <a:schemeClr val="tx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0" y="3657600"/>
            <a:ext cx="1538988" cy="100367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53014" y="5696634"/>
            <a:ext cx="363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J. G. </a:t>
            </a:r>
            <a:r>
              <a:rPr lang="en-US" dirty="0" err="1" smtClean="0"/>
              <a:t>Alzate</a:t>
            </a:r>
            <a:r>
              <a:rPr lang="en-US" dirty="0"/>
              <a:t> </a:t>
            </a:r>
            <a:r>
              <a:rPr lang="en-US" dirty="0" smtClean="0"/>
              <a:t>et. al., IEDM, 2012</a:t>
            </a:r>
          </a:p>
          <a:p>
            <a:r>
              <a:rPr lang="en-US" dirty="0"/>
              <a:t>C.J. </a:t>
            </a:r>
            <a:r>
              <a:rPr lang="en-US" dirty="0" smtClean="0"/>
              <a:t>Lin et. al., IEDM, 2009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174652"/>
            <a:ext cx="3548935" cy="295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" name="Oval 140"/>
          <p:cNvSpPr/>
          <p:nvPr/>
        </p:nvSpPr>
        <p:spPr>
          <a:xfrm>
            <a:off x="5867400" y="3021864"/>
            <a:ext cx="762000" cy="635736"/>
          </a:xfrm>
          <a:prstGeom prst="ellipse">
            <a:avLst/>
          </a:prstGeom>
          <a:noFill/>
          <a:ln>
            <a:solidFill>
              <a:schemeClr val="tx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flipH="1" flipV="1">
            <a:off x="4268938" y="3021864"/>
            <a:ext cx="1590968" cy="3178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8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VCMA-Induced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err="1"/>
              <a:t>Coercivity</a:t>
            </a:r>
            <a:endParaRPr lang="en-US" sz="2200" b="1" dirty="0"/>
          </a:p>
          <a:p>
            <a:pPr algn="just">
              <a:buNone/>
            </a:pPr>
            <a:r>
              <a:rPr lang="en-US" sz="2200" dirty="0"/>
              <a:t>	</a:t>
            </a:r>
            <a:r>
              <a:rPr lang="en-US" sz="2200" dirty="0" smtClean="0"/>
              <a:t>-The </a:t>
            </a:r>
            <a:r>
              <a:rPr lang="en-US" sz="2200" dirty="0"/>
              <a:t>intensity of the applied </a:t>
            </a:r>
            <a:r>
              <a:rPr lang="en-US" sz="2200" dirty="0" smtClean="0"/>
              <a:t>magnetic field required </a:t>
            </a:r>
            <a:r>
              <a:rPr lang="en-US" sz="2200" dirty="0"/>
              <a:t>to reduce the </a:t>
            </a:r>
            <a:r>
              <a:rPr lang="en-US" sz="2200" dirty="0" smtClean="0"/>
              <a:t>saturated magnetization of </a:t>
            </a:r>
            <a:r>
              <a:rPr lang="en-US" sz="2200" dirty="0"/>
              <a:t>that material to </a:t>
            </a:r>
            <a:r>
              <a:rPr lang="en-US" sz="2200" dirty="0" smtClean="0"/>
              <a:t>zero.</a:t>
            </a:r>
            <a:r>
              <a:rPr lang="en-US" sz="2200" dirty="0"/>
              <a:t> </a:t>
            </a:r>
            <a:endParaRPr lang="en-US" sz="2200" dirty="0" smtClean="0"/>
          </a:p>
          <a:p>
            <a:r>
              <a:rPr lang="en-US" sz="2200" b="1" dirty="0" smtClean="0"/>
              <a:t>Voltage Controlled Magnetic Anisotropy (VCMA)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-The </a:t>
            </a:r>
            <a:r>
              <a:rPr lang="en-US" sz="2200" dirty="0" err="1" smtClean="0"/>
              <a:t>coercivity</a:t>
            </a:r>
            <a:r>
              <a:rPr lang="en-US" sz="2200" dirty="0" smtClean="0"/>
              <a:t> can </a:t>
            </a:r>
            <a:r>
              <a:rPr lang="en-US" sz="2200" dirty="0"/>
              <a:t>be reduced from ~ 120 </a:t>
            </a:r>
            <a:r>
              <a:rPr lang="en-US" sz="2200" dirty="0" err="1"/>
              <a:t>Oe</a:t>
            </a:r>
            <a:r>
              <a:rPr lang="en-US" sz="2200" dirty="0"/>
              <a:t> at equilibrium to ~ 10-20 </a:t>
            </a:r>
            <a:r>
              <a:rPr lang="en-US" sz="2200" dirty="0" err="1"/>
              <a:t>Oe</a:t>
            </a:r>
            <a:r>
              <a:rPr lang="en-US" sz="2200" dirty="0"/>
              <a:t> </a:t>
            </a:r>
            <a:r>
              <a:rPr lang="en-US" sz="2200" dirty="0" smtClean="0"/>
              <a:t>by applying </a:t>
            </a:r>
            <a:r>
              <a:rPr lang="en-US" sz="2200" dirty="0"/>
              <a:t>voltages ~ 1 V due to the VCMA effect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Shaodi Wang (shaodiwang@ucla.edu)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2534A-C3C6-45BA-BAB4-1F942DE5F04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800375"/>
            <a:ext cx="3933825" cy="29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5943600"/>
            <a:ext cx="333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 G. </a:t>
            </a:r>
            <a:r>
              <a:rPr lang="en-US" dirty="0" err="1"/>
              <a:t>Alzate</a:t>
            </a:r>
            <a:r>
              <a:rPr lang="en-US" dirty="0"/>
              <a:t> et. al., IEDM, 2012</a:t>
            </a:r>
          </a:p>
        </p:txBody>
      </p:sp>
    </p:spTree>
    <p:extLst>
      <p:ext uri="{BB962C8B-B14F-4D97-AF65-F5344CB8AC3E}">
        <p14:creationId xmlns:p14="http://schemas.microsoft.com/office/powerpoint/2010/main" val="30813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Switching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Shaodi Wang (shaodiwang@ucla.edu)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2534A-C3C6-45BA-BAB4-1F942DE5F04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124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" y="1730373"/>
            <a:ext cx="9082596" cy="116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5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21" y="2895601"/>
            <a:ext cx="734877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5943600"/>
            <a:ext cx="333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J. G. </a:t>
            </a:r>
            <a:r>
              <a:rPr lang="en-US" dirty="0" err="1"/>
              <a:t>Alzate</a:t>
            </a:r>
            <a:r>
              <a:rPr lang="en-US" dirty="0"/>
              <a:t> et. al., IEDM, 2012</a:t>
            </a:r>
          </a:p>
        </p:txBody>
      </p:sp>
    </p:spTree>
    <p:extLst>
      <p:ext uri="{BB962C8B-B14F-4D97-AF65-F5344CB8AC3E}">
        <p14:creationId xmlns:p14="http://schemas.microsoft.com/office/powerpoint/2010/main" val="26850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Switching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Puneet Gupta (puneet@ee.ucla.edu)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2534A-C3C6-45BA-BAB4-1F942DE5F04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8" y="1344705"/>
            <a:ext cx="3786091" cy="28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30360"/>
            <a:ext cx="4087204" cy="311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0903"/>
            <a:ext cx="1722164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858000" y="5029200"/>
            <a:ext cx="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00677" y="507313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switch</a:t>
            </a:r>
            <a:r>
              <a:rPr lang="en-US" dirty="0" smtClean="0"/>
              <a:t>=V/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inter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4495800"/>
                <a:ext cx="3886200" cy="94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𝑠𝑤𝑖𝑡𝑐h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𝑅𝑡</m:t>
                      </m:r>
                      <m:r>
                        <a:rPr lang="en-US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𝐶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algn="ctr"/>
                <a:r>
                  <a:rPr lang="en-US" dirty="0" err="1" smtClean="0"/>
                  <a:t>MeRAM</a:t>
                </a:r>
                <a:r>
                  <a:rPr lang="en-US" dirty="0" smtClean="0"/>
                  <a:t> is 10x power efficient(&lt;1fJ)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495800"/>
                <a:ext cx="3886200" cy="947503"/>
              </a:xfrm>
              <a:prstGeom prst="rect">
                <a:avLst/>
              </a:prstGeom>
              <a:blipFill rotWithShape="1">
                <a:blip r:embed="rId5"/>
                <a:stretch>
                  <a:fillRect l="-471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6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Variation Impact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Puneet Gupta (puneet@ee.ucla.edu)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2534A-C3C6-45BA-BAB4-1F942DE5F04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5514" y="3476625"/>
            <a:ext cx="6000750" cy="1095375"/>
            <a:chOff x="152400" y="1676400"/>
            <a:chExt cx="6000750" cy="109537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676400"/>
              <a:ext cx="6000750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 bwMode="auto">
            <a:xfrm>
              <a:off x="4191000" y="2057400"/>
              <a:ext cx="1066800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4489528" y="1752600"/>
              <a:ext cx="538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r>
                <a:rPr lang="el-GR" sz="1600" dirty="0">
                  <a:solidFill>
                    <a:srgbClr val="000000"/>
                  </a:solidFill>
                  <a:latin typeface="Arial" pitchFamily="34" charset="0"/>
                </a:rPr>
                <a:t>σ</a:t>
              </a:r>
              <a:endParaRPr lang="en-US" sz="16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3276600" y="2057400"/>
              <a:ext cx="996872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3505200" y="1752600"/>
              <a:ext cx="538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r>
                <a:rPr lang="el-GR" sz="1600" dirty="0">
                  <a:solidFill>
                    <a:srgbClr val="000000"/>
                  </a:solidFill>
                  <a:latin typeface="Arial" pitchFamily="34" charset="0"/>
                </a:rPr>
                <a:t>σ</a:t>
              </a:r>
              <a:endParaRPr lang="en-US" sz="16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533400" y="2040662"/>
              <a:ext cx="996872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762000" y="1735862"/>
              <a:ext cx="538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r>
                <a:rPr lang="el-GR" sz="1600" dirty="0">
                  <a:solidFill>
                    <a:srgbClr val="000000"/>
                  </a:solidFill>
                  <a:latin typeface="Arial" pitchFamily="34" charset="0"/>
                </a:rPr>
                <a:t>σ</a:t>
              </a:r>
              <a:endParaRPr lang="en-US" sz="16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1524000" y="2057400"/>
              <a:ext cx="996872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1752600" y="1718846"/>
              <a:ext cx="538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r>
                <a:rPr lang="el-GR" sz="1600" dirty="0">
                  <a:solidFill>
                    <a:srgbClr val="000000"/>
                  </a:solidFill>
                  <a:latin typeface="Arial" pitchFamily="34" charset="0"/>
                </a:rPr>
                <a:t>σ</a:t>
              </a:r>
              <a:endParaRPr lang="en-US" sz="16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0773" y="5019935"/>
            <a:ext cx="6000750" cy="1133475"/>
            <a:chOff x="95250" y="2905125"/>
            <a:chExt cx="6000750" cy="113347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2905125"/>
              <a:ext cx="6000750" cy="113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8" name="Straight Arrow Connector 37"/>
            <p:cNvCxnSpPr/>
            <p:nvPr/>
          </p:nvCxnSpPr>
          <p:spPr bwMode="auto">
            <a:xfrm>
              <a:off x="4156407" y="3276600"/>
              <a:ext cx="1066800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1"/>
            <p:cNvSpPr txBox="1">
              <a:spLocks noChangeArrowheads="1"/>
            </p:cNvSpPr>
            <p:nvPr/>
          </p:nvSpPr>
          <p:spPr bwMode="auto">
            <a:xfrm>
              <a:off x="4454935" y="2971800"/>
              <a:ext cx="538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r>
                <a:rPr lang="el-GR" sz="1600" dirty="0">
                  <a:solidFill>
                    <a:srgbClr val="000000"/>
                  </a:solidFill>
                  <a:latin typeface="Arial" pitchFamily="34" charset="0"/>
                </a:rPr>
                <a:t>σ</a:t>
              </a:r>
              <a:endParaRPr lang="en-US" sz="16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3242007" y="3276600"/>
              <a:ext cx="996872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21"/>
            <p:cNvSpPr txBox="1">
              <a:spLocks noChangeArrowheads="1"/>
            </p:cNvSpPr>
            <p:nvPr/>
          </p:nvSpPr>
          <p:spPr bwMode="auto">
            <a:xfrm>
              <a:off x="3470607" y="2971800"/>
              <a:ext cx="538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  <a:latin typeface="Arial" pitchFamily="34" charset="0"/>
                </a:rPr>
                <a:t>12</a:t>
              </a:r>
              <a:r>
                <a:rPr lang="el-GR" sz="1600" dirty="0">
                  <a:solidFill>
                    <a:srgbClr val="000000"/>
                  </a:solidFill>
                  <a:latin typeface="Arial" pitchFamily="34" charset="0"/>
                </a:rPr>
                <a:t>σ</a:t>
              </a:r>
              <a:endParaRPr lang="en-US" sz="1600" baseline="-250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277714" y="4024312"/>
            <a:ext cx="119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STT RAM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333662" y="55866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MeRAM</a:t>
            </a:r>
            <a:endParaRPr lang="en-US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3" t="51759" r="20992" b="16321"/>
          <a:stretch>
            <a:fillRect/>
          </a:stretch>
        </p:blipFill>
        <p:spPr bwMode="auto">
          <a:xfrm>
            <a:off x="6273275" y="1104899"/>
            <a:ext cx="28082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984950" y="1447800"/>
            <a:ext cx="51213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accent1"/>
                </a:solidFill>
              </a:rPr>
              <a:t>Variability: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1"/>
                </a:solidFill>
              </a:rPr>
              <a:t>Non-uniformity in fabrication of MTJ devices results in variances in read and write processes </a:t>
            </a:r>
          </a:p>
        </p:txBody>
      </p:sp>
    </p:spTree>
    <p:extLst>
      <p:ext uri="{BB962C8B-B14F-4D97-AF65-F5344CB8AC3E}">
        <p14:creationId xmlns:p14="http://schemas.microsoft.com/office/powerpoint/2010/main" val="32423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Shaodi</a:t>
            </a:r>
            <a:r>
              <a:rPr lang="en-US" dirty="0"/>
              <a:t> Wang (shaodiwang@ucla.edu)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2534A-C3C6-45BA-BAB4-1F942DE5F04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A-NanoCAD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rgbClr val="526895">
                <a:alpha val="75000"/>
              </a:srgbClr>
            </a:gs>
            <a:gs pos="56000">
              <a:srgbClr val="526895">
                <a:alpha val="75000"/>
              </a:srgbClr>
            </a:gs>
            <a:gs pos="53000">
              <a:srgbClr val="526895">
                <a:alpha val="75000"/>
              </a:srgbClr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UCLA-NanoCAD_v5</Template>
  <TotalTime>752</TotalTime>
  <Words>225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UCLA-NanoCAD_v5</vt:lpstr>
      <vt:lpstr>Magnetoelectric Random Access Memory (MeRAM)</vt:lpstr>
      <vt:lpstr>STT Characteristics</vt:lpstr>
      <vt:lpstr>MeRAM Structure</vt:lpstr>
      <vt:lpstr>VCMA-Induced Switching</vt:lpstr>
      <vt:lpstr>Switching</vt:lpstr>
      <vt:lpstr>Switching Control</vt:lpstr>
      <vt:lpstr>Variation Impact</vt:lpstr>
      <vt:lpstr>Thanks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 Neural Networks and Defect Tolerant Classifiers</dc:title>
  <dc:creator>Derek</dc:creator>
  <cp:lastModifiedBy>Derek</cp:lastModifiedBy>
  <cp:revision>33</cp:revision>
  <dcterms:created xsi:type="dcterms:W3CDTF">2012-11-19T03:37:30Z</dcterms:created>
  <dcterms:modified xsi:type="dcterms:W3CDTF">2013-02-13T02:51:36Z</dcterms:modified>
</cp:coreProperties>
</file>